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8"/>
  </p:notesMasterIdLst>
  <p:sldIdLst>
    <p:sldId id="256" r:id="rId2"/>
    <p:sldId id="257" r:id="rId3"/>
    <p:sldId id="261" r:id="rId4"/>
    <p:sldId id="265" r:id="rId5"/>
    <p:sldId id="303" r:id="rId6"/>
    <p:sldId id="266" r:id="rId7"/>
    <p:sldId id="305" r:id="rId8"/>
    <p:sldId id="306" r:id="rId9"/>
    <p:sldId id="310" r:id="rId10"/>
    <p:sldId id="307" r:id="rId11"/>
    <p:sldId id="308" r:id="rId12"/>
    <p:sldId id="309" r:id="rId13"/>
    <p:sldId id="299" r:id="rId14"/>
    <p:sldId id="300" r:id="rId15"/>
    <p:sldId id="264" r:id="rId16"/>
    <p:sldId id="263" r:id="rId17"/>
    <p:sldId id="262" r:id="rId18"/>
    <p:sldId id="268" r:id="rId19"/>
    <p:sldId id="258" r:id="rId20"/>
    <p:sldId id="272" r:id="rId21"/>
    <p:sldId id="297" r:id="rId22"/>
    <p:sldId id="304" r:id="rId23"/>
    <p:sldId id="270" r:id="rId24"/>
    <p:sldId id="269" r:id="rId25"/>
    <p:sldId id="311" r:id="rId26"/>
    <p:sldId id="259" r:id="rId27"/>
    <p:sldId id="260" r:id="rId28"/>
    <p:sldId id="274" r:id="rId29"/>
    <p:sldId id="283" r:id="rId30"/>
    <p:sldId id="286" r:id="rId31"/>
    <p:sldId id="288" r:id="rId32"/>
    <p:sldId id="289" r:id="rId33"/>
    <p:sldId id="290" r:id="rId34"/>
    <p:sldId id="312" r:id="rId35"/>
    <p:sldId id="313" r:id="rId36"/>
    <p:sldId id="314"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CC66"/>
    <a:srgbClr val="00CC00"/>
    <a:srgbClr val="009900"/>
    <a:srgbClr val="33CC33"/>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75" d="100"/>
          <a:sy n="75" d="100"/>
        </p:scale>
        <p:origin x="-1008" y="-7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7A6F26-81E9-421F-8384-F1D0C990FE16}" type="datetimeFigureOut">
              <a:rPr lang="ru-RU"/>
              <a:pPr>
                <a:defRPr/>
              </a:pPr>
              <a:t>15.02.2016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3EF55B8-C657-43E6-803A-034865954F9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a:lstStyle/>
          <a:p>
            <a:pPr eaLnBrk="1" hangingPunct="1">
              <a:spcBef>
                <a:spcPct val="0"/>
              </a:spcBef>
            </a:pPr>
            <a:endParaRPr lang="ru-RU" smtClean="0"/>
          </a:p>
        </p:txBody>
      </p:sp>
      <p:sp>
        <p:nvSpPr>
          <p:cNvPr id="245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B812D6-BA87-4E47-9AE3-1B3953BE2159}" type="slidenum">
              <a:rPr lang="ru-RU">
                <a:cs typeface="Arial" charset="0"/>
              </a:rPr>
              <a:pPr fontAlgn="base">
                <a:spcBef>
                  <a:spcPct val="0"/>
                </a:spcBef>
                <a:spcAft>
                  <a:spcPct val="0"/>
                </a:spcAft>
                <a:defRPr/>
              </a:pPr>
              <a:t>26</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68498EF6-1803-4F7F-9CB0-617604131770}" type="datetimeFigureOut">
              <a:rPr lang="ru-RU"/>
              <a:pPr>
                <a:defRPr/>
              </a:pPr>
              <a:t>15.02.2016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48917A2-BDFC-45ED-AC19-CE3AFF19458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ACDA5A56-AB2C-4A94-A106-AA7F8E57C840}" type="datetimeFigureOut">
              <a:rPr lang="ru-RU"/>
              <a:pPr>
                <a:defRPr/>
              </a:pPr>
              <a:t>15.02.2016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FCA2B73-E35B-4EA8-8F8B-FD0EF749C9F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E1125650-6086-457E-A1B9-90E0C2E27D5D}" type="datetimeFigureOut">
              <a:rPr lang="ru-RU"/>
              <a:pPr>
                <a:defRPr/>
              </a:pPr>
              <a:t>15.02.2016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F514685-FF0E-4E89-BEAE-DF07490F876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8349A398-B855-4161-B76F-A095DD19E661}" type="datetimeFigureOut">
              <a:rPr lang="ru-RU"/>
              <a:pPr>
                <a:defRPr/>
              </a:pPr>
              <a:t>15.02.2016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C92383F-F13C-4FA4-9AE0-A1F8E9FBA9E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39911AC5-EFD3-49EE-8917-968A91EF549A}" type="datetimeFigureOut">
              <a:rPr lang="ru-RU"/>
              <a:pPr>
                <a:defRPr/>
              </a:pPr>
              <a:t>15.02.2016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C64E96A-6686-478E-8DBB-8AE0858D8B5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fld id="{79FB6349-0068-421D-8F26-B2F3551A8069}" type="datetimeFigureOut">
              <a:rPr lang="ru-RU"/>
              <a:pPr>
                <a:defRPr/>
              </a:pPr>
              <a:t>15.02.2016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F770F82-C5E5-40D5-BE88-CA5A3163FE1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fld id="{DC7BE889-33C9-415F-848E-F34EAEBC4897}" type="datetimeFigureOut">
              <a:rPr lang="ru-RU"/>
              <a:pPr>
                <a:defRPr/>
              </a:pPr>
              <a:t>15.02.2016</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117FD8A-D905-43CB-A217-FB80434C8BA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fld id="{61F1D1CC-92AD-41B7-AF70-C2E9A4255CA4}" type="datetimeFigureOut">
              <a:rPr lang="ru-RU"/>
              <a:pPr>
                <a:defRPr/>
              </a:pPr>
              <a:t>15.02.2016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B00CAD3-331E-4FC0-AAB2-A285CDF9167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8BB534-B31B-44E2-B343-329D58861C60}" type="datetimeFigureOut">
              <a:rPr lang="ru-RU"/>
              <a:pPr>
                <a:defRPr/>
              </a:pPr>
              <a:t>15.02.2016</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EC9025B-136D-4D6B-9CFB-AFFB19A3441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479453A-BF28-4F6C-9A2A-BB58D9A34586}" type="datetimeFigureOut">
              <a:rPr lang="ru-RU"/>
              <a:pPr>
                <a:defRPr/>
              </a:pPr>
              <a:t>15.02.2016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6D23D55-4896-4CE1-9B3D-368190BA158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845D3A66-80AF-4FC5-8637-8E912B598587}" type="datetimeFigureOut">
              <a:rPr lang="ru-RU"/>
              <a:pPr>
                <a:defRPr/>
              </a:pPr>
              <a:t>15.02.2016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0AD46E4-D5F0-4630-9DED-727DB6ABE34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9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47B4DE1-FE3C-4854-9E0D-058A8E2E36E8}" type="datetimeFigureOut">
              <a:rPr lang="ru-RU"/>
              <a:pPr>
                <a:defRPr/>
              </a:pPr>
              <a:t>15.02.2016</a:t>
            </a:fld>
            <a:endParaRPr lang="ru-RU"/>
          </a:p>
        </p:txBody>
      </p:sp>
      <p:sp>
        <p:nvSpPr>
          <p:cNvPr id="139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39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FE5F08-86E2-4C40-9A6A-6E4C4F26944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ru.wikipedia.org/wiki/1921" TargetMode="External"/><Relationship Id="rId2" Type="http://schemas.openxmlformats.org/officeDocument/2006/relationships/hyperlink" Target="https://ru.wikipedia.org/wiki/1867"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Заголовок 1"/>
          <p:cNvSpPr>
            <a:spLocks noGrp="1"/>
          </p:cNvSpPr>
          <p:nvPr>
            <p:ph type="ctrTitle" idx="4294967295"/>
          </p:nvPr>
        </p:nvSpPr>
        <p:spPr>
          <a:xfrm>
            <a:off x="611188" y="0"/>
            <a:ext cx="7772400" cy="2881313"/>
          </a:xfrm>
        </p:spPr>
        <p:txBody>
          <a:bodyPr/>
          <a:lstStyle/>
          <a:p>
            <a:pPr eaLnBrk="1" hangingPunct="1"/>
            <a:r>
              <a:rPr lang="ru-RU" sz="2000" smtClean="0">
                <a:solidFill>
                  <a:schemeClr val="tx1"/>
                </a:solidFill>
              </a:rPr>
              <a:t>Министерство Образования Российской Федерации</a:t>
            </a:r>
            <a:br>
              <a:rPr lang="ru-RU" sz="2000" smtClean="0">
                <a:solidFill>
                  <a:schemeClr val="tx1"/>
                </a:solidFill>
              </a:rPr>
            </a:br>
            <a:r>
              <a:rPr lang="ru-RU" sz="2000" smtClean="0">
                <a:solidFill>
                  <a:schemeClr val="tx1"/>
                </a:solidFill>
              </a:rPr>
              <a:t>Первый Московский Государственный Медицинский Университет имени М.И. Сеченова</a:t>
            </a:r>
            <a:br>
              <a:rPr lang="ru-RU" sz="2000" smtClean="0">
                <a:solidFill>
                  <a:schemeClr val="tx1"/>
                </a:solidFill>
              </a:rPr>
            </a:br>
            <a:r>
              <a:rPr lang="ru-RU" sz="2000" smtClean="0">
                <a:solidFill>
                  <a:schemeClr val="tx1"/>
                </a:solidFill>
              </a:rPr>
              <a:t>Кафедра логопедии</a:t>
            </a:r>
            <a:br>
              <a:rPr lang="ru-RU" sz="2000" smtClean="0">
                <a:solidFill>
                  <a:schemeClr val="tx1"/>
                </a:solidFill>
              </a:rPr>
            </a:br>
            <a:r>
              <a:rPr lang="ru-RU" sz="2000" smtClean="0">
                <a:solidFill>
                  <a:schemeClr val="tx1"/>
                </a:solidFill>
              </a:rPr>
              <a:t>Центр Магистерских Программ</a:t>
            </a:r>
            <a:endParaRPr lang="ru-RU" sz="2000" smtClean="0"/>
          </a:p>
        </p:txBody>
      </p:sp>
      <p:sp>
        <p:nvSpPr>
          <p:cNvPr id="14338" name="Подзаголовок 2"/>
          <p:cNvSpPr>
            <a:spLocks noGrp="1"/>
          </p:cNvSpPr>
          <p:nvPr>
            <p:ph type="subTitle" idx="4294967295"/>
          </p:nvPr>
        </p:nvSpPr>
        <p:spPr>
          <a:xfrm>
            <a:off x="5508625" y="3429000"/>
            <a:ext cx="3240088" cy="2808288"/>
          </a:xfrm>
        </p:spPr>
        <p:txBody>
          <a:bodyPr/>
          <a:lstStyle/>
          <a:p>
            <a:pPr marL="0" indent="0" eaLnBrk="1" hangingPunct="1">
              <a:lnSpc>
                <a:spcPct val="80000"/>
              </a:lnSpc>
              <a:buFontTx/>
              <a:buNone/>
            </a:pPr>
            <a:r>
              <a:rPr lang="ru-RU" sz="2000" smtClean="0"/>
              <a:t>Выполнила студентка   </a:t>
            </a:r>
          </a:p>
          <a:p>
            <a:pPr marL="0" indent="0" eaLnBrk="1" hangingPunct="1">
              <a:lnSpc>
                <a:spcPct val="80000"/>
              </a:lnSpc>
              <a:buFontTx/>
              <a:buNone/>
            </a:pPr>
            <a:r>
              <a:rPr lang="ru-RU" sz="2000" smtClean="0"/>
              <a:t>Шпак А</a:t>
            </a:r>
            <a:r>
              <a:rPr lang="en-US" sz="2000" smtClean="0"/>
              <a:t>.</a:t>
            </a:r>
            <a:r>
              <a:rPr lang="ru-RU" sz="2000" smtClean="0"/>
              <a:t>В</a:t>
            </a:r>
            <a:r>
              <a:rPr lang="en-US" sz="2000" smtClean="0"/>
              <a:t>.</a:t>
            </a:r>
          </a:p>
          <a:p>
            <a:pPr marL="0" indent="0" eaLnBrk="1" hangingPunct="1">
              <a:lnSpc>
                <a:spcPct val="80000"/>
              </a:lnSpc>
              <a:buFontTx/>
              <a:buNone/>
            </a:pPr>
            <a:endParaRPr lang="en-US" sz="2000" smtClean="0"/>
          </a:p>
          <a:p>
            <a:pPr marL="0" indent="0" eaLnBrk="1" hangingPunct="1">
              <a:lnSpc>
                <a:spcPct val="80000"/>
              </a:lnSpc>
              <a:buFontTx/>
              <a:buNone/>
            </a:pPr>
            <a:endParaRPr lang="en-US" sz="500" smtClean="0"/>
          </a:p>
          <a:p>
            <a:pPr marL="0" indent="0" eaLnBrk="1" hangingPunct="1">
              <a:lnSpc>
                <a:spcPct val="80000"/>
              </a:lnSpc>
              <a:buFontTx/>
              <a:buNone/>
            </a:pPr>
            <a:endParaRPr lang="en-US" sz="500" smtClean="0"/>
          </a:p>
          <a:p>
            <a:pPr marL="0" indent="0" eaLnBrk="1" hangingPunct="1">
              <a:lnSpc>
                <a:spcPct val="80000"/>
              </a:lnSpc>
              <a:buFontTx/>
              <a:buNone/>
            </a:pPr>
            <a:endParaRPr lang="en-US" sz="500" smtClean="0"/>
          </a:p>
          <a:p>
            <a:pPr marL="0" indent="0" eaLnBrk="1" hangingPunct="1">
              <a:lnSpc>
                <a:spcPct val="80000"/>
              </a:lnSpc>
              <a:buFontTx/>
              <a:buNone/>
            </a:pPr>
            <a:endParaRPr lang="en-US" sz="500" smtClean="0"/>
          </a:p>
          <a:p>
            <a:pPr marL="0" indent="0" eaLnBrk="1" hangingPunct="1">
              <a:lnSpc>
                <a:spcPct val="80000"/>
              </a:lnSpc>
              <a:spcBef>
                <a:spcPct val="0"/>
              </a:spcBef>
              <a:buFontTx/>
              <a:buNone/>
            </a:pPr>
            <a:r>
              <a:rPr lang="ru-RU" sz="2000" smtClean="0"/>
              <a:t>Дисциплина: «История и философия специальной педагогики и психологии»</a:t>
            </a:r>
          </a:p>
          <a:p>
            <a:pPr marL="0" indent="0" eaLnBrk="1" hangingPunct="1">
              <a:lnSpc>
                <a:spcPct val="80000"/>
              </a:lnSpc>
              <a:buFontTx/>
              <a:buNone/>
            </a:pPr>
            <a:endParaRPr lang="en-US" sz="2000" smtClean="0"/>
          </a:p>
          <a:p>
            <a:pPr marL="0" indent="0" eaLnBrk="1" hangingPunct="1">
              <a:lnSpc>
                <a:spcPct val="80000"/>
              </a:lnSpc>
              <a:buFontTx/>
              <a:buNone/>
            </a:pPr>
            <a:endParaRPr lang="en-US" sz="2000" smtClean="0"/>
          </a:p>
          <a:p>
            <a:pPr marL="0" indent="0" eaLnBrk="1" hangingPunct="1">
              <a:lnSpc>
                <a:spcPct val="80000"/>
              </a:lnSpc>
              <a:buFontTx/>
              <a:buNone/>
            </a:pPr>
            <a:endParaRPr lang="en-US" sz="2000" smtClean="0"/>
          </a:p>
          <a:p>
            <a:pPr marL="0" indent="0" eaLnBrk="1" hangingPunct="1">
              <a:lnSpc>
                <a:spcPct val="80000"/>
              </a:lnSpc>
              <a:buFontTx/>
              <a:buNone/>
            </a:pPr>
            <a:endParaRPr lang="en-US" sz="500" smtClean="0"/>
          </a:p>
          <a:p>
            <a:pPr marL="0" indent="0" eaLnBrk="1" hangingPunct="1">
              <a:lnSpc>
                <a:spcPct val="80000"/>
              </a:lnSpc>
              <a:buFontTx/>
              <a:buNone/>
            </a:pPr>
            <a:endParaRPr lang="en-US" sz="500" smtClean="0"/>
          </a:p>
          <a:p>
            <a:pPr marL="0" indent="0" eaLnBrk="1" hangingPunct="1">
              <a:lnSpc>
                <a:spcPct val="80000"/>
              </a:lnSpc>
              <a:buFontTx/>
              <a:buNone/>
            </a:pPr>
            <a:endParaRPr lang="en-US" sz="500" smtClean="0"/>
          </a:p>
          <a:p>
            <a:pPr marL="0" indent="0" eaLnBrk="1" hangingPunct="1">
              <a:spcBef>
                <a:spcPct val="0"/>
              </a:spcBef>
              <a:buFontTx/>
              <a:buNone/>
            </a:pPr>
            <a:endParaRPr lang="en-US" sz="900" smtClean="0"/>
          </a:p>
          <a:p>
            <a:pPr marL="0" indent="0" eaLnBrk="1" hangingPunct="1">
              <a:spcBef>
                <a:spcPct val="0"/>
              </a:spcBef>
              <a:buFontTx/>
              <a:buNone/>
            </a:pPr>
            <a:endParaRPr lang="ru-RU" sz="900" smtClean="0"/>
          </a:p>
          <a:p>
            <a:pPr marL="0" indent="0" eaLnBrk="1" hangingPunct="1">
              <a:lnSpc>
                <a:spcPct val="80000"/>
              </a:lnSpc>
              <a:buFontTx/>
              <a:buNone/>
            </a:pPr>
            <a:endParaRPr lang="ru-RU" sz="600" smtClean="0"/>
          </a:p>
        </p:txBody>
      </p:sp>
      <p:sp>
        <p:nvSpPr>
          <p:cNvPr id="14339" name="Rectangle 4"/>
          <p:cNvSpPr>
            <a:spLocks noChangeArrowheads="1"/>
          </p:cNvSpPr>
          <p:nvPr/>
        </p:nvSpPr>
        <p:spPr bwMode="auto">
          <a:xfrm>
            <a:off x="3055938" y="2636838"/>
            <a:ext cx="3008312" cy="366712"/>
          </a:xfrm>
          <a:prstGeom prst="rect">
            <a:avLst/>
          </a:prstGeom>
          <a:noFill/>
          <a:ln w="9525">
            <a:noFill/>
            <a:miter lim="800000"/>
            <a:headEnd/>
            <a:tailEnd/>
          </a:ln>
        </p:spPr>
        <p:txBody>
          <a:bodyPr>
            <a:spAutoFit/>
          </a:bodyPr>
          <a:lstStyle/>
          <a:p>
            <a:pPr>
              <a:spcBef>
                <a:spcPct val="20000"/>
              </a:spcBef>
              <a:buClr>
                <a:schemeClr val="bg2"/>
              </a:buClr>
              <a:buSzPct val="75000"/>
              <a:buFont typeface="Wingdings" pitchFamily="2" charset="2"/>
              <a:buNone/>
            </a:pPr>
            <a:r>
              <a:rPr lang="ru-RU"/>
              <a:t>История изучения алалии.</a:t>
            </a:r>
          </a:p>
        </p:txBody>
      </p:sp>
      <p:pic>
        <p:nvPicPr>
          <p:cNvPr id="14340" name="Picture 12" descr="&amp;Kcy;&amp;acy;&amp;rcy;&amp;tcy;&amp;icy;&amp;ncy;&amp;kcy;&amp;icy; &amp;pcy;&amp;ocy; &amp;zcy;&amp;acy;&amp;pcy;&amp;rcy;&amp;ocy;&amp;scy;&amp;ucy; &amp;acy;&amp;lcy;&amp;acy;&amp;lcy;&amp;icy;&amp;yacy; &amp;kcy;&amp;acy;&amp;rcy;&amp;tcy;&amp;icy;&amp;ncy;&amp;kcy;&amp;icy;"/>
          <p:cNvPicPr>
            <a:picLocks noChangeAspect="1" noChangeArrowheads="1"/>
          </p:cNvPicPr>
          <p:nvPr/>
        </p:nvPicPr>
        <p:blipFill>
          <a:blip r:embed="rId2"/>
          <a:srcRect/>
          <a:stretch>
            <a:fillRect/>
          </a:stretch>
        </p:blipFill>
        <p:spPr bwMode="auto">
          <a:xfrm>
            <a:off x="827088" y="3068638"/>
            <a:ext cx="3251200" cy="2486025"/>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0" y="33338"/>
            <a:ext cx="6372225" cy="6683375"/>
          </a:xfrm>
          <a:prstGeom prst="rect">
            <a:avLst/>
          </a:prstGeom>
          <a:noFill/>
          <a:ln w="9525">
            <a:noFill/>
            <a:miter lim="800000"/>
            <a:headEnd/>
            <a:tailEnd/>
          </a:ln>
        </p:spPr>
        <p:txBody>
          <a:bodyPr anchor="ctr">
            <a:spAutoFit/>
          </a:bodyPr>
          <a:lstStyle/>
          <a:p>
            <a:pPr algn="ctr"/>
            <a:r>
              <a:rPr lang="ru-RU"/>
              <a:t>Словарный запас при моторной алалии значительно отстает от возрастной нормы. Новые слова усваиваются с трудом, в активном словаре имеются, главным образом, обиходные термины. Малый лексический запас обусловливает неточное понимание значений слов, их неуместное употребление в речи, замены по семантическому и звуковому сходству. Характерной чертой моторной алалии является абсолютное преобладание в словаре существительных в именительном падеже, резкое ограничение других частей речи, трудности в образовании и дифференциации грамматических форм.</a:t>
            </a:r>
          </a:p>
          <a:p>
            <a:pPr algn="ctr"/>
            <a:r>
              <a:rPr lang="ru-RU"/>
              <a:t>Фразовая речь при моторной алалии представлена простыми короткими предложениями (одно- или двусоставными). Как следствие, при алалии имеется грубое нарушение формирования связной речи. Дети не могут последовательно изложить события, выделить главное и второстепенное, определить временные связи, причину и следствие, передать смысл явлений и событий.</a:t>
            </a:r>
          </a:p>
          <a:p>
            <a:pPr algn="ctr"/>
            <a:r>
              <a:rPr lang="ru-RU"/>
              <a:t>При грубых формах моторной алалии у ребенка имеются только звукоподражания и отдельные лепетные слова, которые сопровождаются активной мимикой и жестикуляцией. </a:t>
            </a:r>
          </a:p>
        </p:txBody>
      </p:sp>
      <p:pic>
        <p:nvPicPr>
          <p:cNvPr id="24578" name="Picture 6" descr="devochka"/>
          <p:cNvPicPr>
            <a:picLocks noChangeAspect="1" noChangeArrowheads="1"/>
          </p:cNvPicPr>
          <p:nvPr/>
        </p:nvPicPr>
        <p:blipFill>
          <a:blip r:embed="rId2"/>
          <a:srcRect/>
          <a:stretch>
            <a:fillRect/>
          </a:stretch>
        </p:blipFill>
        <p:spPr bwMode="auto">
          <a:xfrm>
            <a:off x="6156325" y="1196975"/>
            <a:ext cx="2771775" cy="30575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549275"/>
            <a:ext cx="8229600" cy="142875"/>
          </a:xfrm>
        </p:spPr>
        <p:txBody>
          <a:bodyPr/>
          <a:lstStyle/>
          <a:p>
            <a:r>
              <a:rPr lang="ru-RU" sz="2400" b="1" smtClean="0">
                <a:solidFill>
                  <a:srgbClr val="33CC33"/>
                </a:solidFill>
              </a:rPr>
              <a:t/>
            </a:r>
            <a:br>
              <a:rPr lang="ru-RU" sz="2400" b="1" smtClean="0">
                <a:solidFill>
                  <a:srgbClr val="33CC33"/>
                </a:solidFill>
              </a:rPr>
            </a:br>
            <a:r>
              <a:rPr lang="ru-RU" sz="2400" b="1" smtClean="0">
                <a:solidFill>
                  <a:srgbClr val="33CC33"/>
                </a:solidFill>
              </a:rPr>
              <a:t>Симптомы сенсорной алалии</a:t>
            </a:r>
            <a:r>
              <a:rPr lang="ru-RU" sz="4000" b="1" smtClean="0"/>
              <a:t/>
            </a:r>
            <a:br>
              <a:rPr lang="ru-RU" sz="4000" b="1" smtClean="0"/>
            </a:br>
            <a:endParaRPr lang="ru-RU" sz="4000" b="1" smtClean="0"/>
          </a:p>
        </p:txBody>
      </p:sp>
      <p:sp>
        <p:nvSpPr>
          <p:cNvPr id="25602" name="Rectangle 3"/>
          <p:cNvSpPr>
            <a:spLocks noGrp="1" noChangeArrowheads="1"/>
          </p:cNvSpPr>
          <p:nvPr>
            <p:ph type="body" idx="1"/>
          </p:nvPr>
        </p:nvSpPr>
        <p:spPr>
          <a:xfrm>
            <a:off x="0" y="1412875"/>
            <a:ext cx="6049963" cy="5732463"/>
          </a:xfrm>
        </p:spPr>
        <p:txBody>
          <a:bodyPr/>
          <a:lstStyle/>
          <a:p>
            <a:pPr>
              <a:lnSpc>
                <a:spcPct val="80000"/>
              </a:lnSpc>
              <a:buFontTx/>
              <a:buNone/>
            </a:pPr>
            <a:r>
              <a:rPr lang="ru-RU" sz="1800" b="1" smtClean="0"/>
              <a:t>     </a:t>
            </a:r>
            <a:r>
              <a:rPr lang="ru-RU" sz="1800" smtClean="0"/>
              <a:t>При сенсорной алалии ведущим дефектом является нарушение восприятия и понимания смысла обращенной речи. При этом физический слух у сенсорных алаликов сохранен, и они нередко страдают гиперакузией – повышенной восприимчивостью к различным звукам.</a:t>
            </a:r>
          </a:p>
          <a:p>
            <a:pPr>
              <a:lnSpc>
                <a:spcPct val="80000"/>
              </a:lnSpc>
              <a:buFontTx/>
              <a:buNone/>
            </a:pPr>
            <a:r>
              <a:rPr lang="ru-RU" sz="1800" smtClean="0"/>
              <a:t>     На фоне слуховой агнозии собственная речевая активность у детей с сенсорной алалией повышена. Однако их речь представляет собой набор бессмысленных звукосочетаний и обрывков слов, эхолалий (неосознанного повторения чужих слов). В целом при сенсорной алалии речь бессвязна, лишена смысла и непонятна для окружающих (логорея – «словесный салат»). В речи детей с сенсорной алалией присутствуют многочисленные персеверации (навязчивые повторения звуков, слогов), элизии слогов (пропуски), парафазии (звуковые замены), контаминации (объединение частей разных слов друг с другом). К собственной речи дети с сенсорной алалией не критичны; для общения широко используют мимику и жесты.</a:t>
            </a:r>
          </a:p>
          <a:p>
            <a:pPr>
              <a:lnSpc>
                <a:spcPct val="80000"/>
              </a:lnSpc>
              <a:buFontTx/>
              <a:buNone/>
            </a:pPr>
            <a:endParaRPr lang="ru-RU" sz="1800" smtClean="0"/>
          </a:p>
        </p:txBody>
      </p:sp>
      <p:pic>
        <p:nvPicPr>
          <p:cNvPr id="25603" name="Picture 5" descr="uho"/>
          <p:cNvPicPr>
            <a:picLocks noChangeAspect="1" noChangeArrowheads="1"/>
          </p:cNvPicPr>
          <p:nvPr/>
        </p:nvPicPr>
        <p:blipFill>
          <a:blip r:embed="rId2"/>
          <a:srcRect/>
          <a:stretch>
            <a:fillRect/>
          </a:stretch>
        </p:blipFill>
        <p:spPr bwMode="auto">
          <a:xfrm>
            <a:off x="6011863" y="1484313"/>
            <a:ext cx="2930525" cy="2201862"/>
          </a:xfrm>
          <a:prstGeom prst="rect">
            <a:avLst/>
          </a:prstGeom>
          <a:noFill/>
          <a:ln w="9525">
            <a:noFill/>
            <a:miter lim="800000"/>
            <a:headEnd/>
            <a:tailEnd/>
          </a:ln>
        </p:spPr>
      </p:pic>
      <p:pic>
        <p:nvPicPr>
          <p:cNvPr id="25604" name="Picture 7" descr="glasnyie"/>
          <p:cNvPicPr>
            <a:picLocks noChangeAspect="1" noChangeArrowheads="1"/>
          </p:cNvPicPr>
          <p:nvPr/>
        </p:nvPicPr>
        <p:blipFill>
          <a:blip r:embed="rId3"/>
          <a:srcRect/>
          <a:stretch>
            <a:fillRect/>
          </a:stretch>
        </p:blipFill>
        <p:spPr bwMode="auto">
          <a:xfrm>
            <a:off x="0" y="0"/>
            <a:ext cx="1428750" cy="14287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0" y="549275"/>
            <a:ext cx="4643438" cy="5584825"/>
          </a:xfrm>
          <a:prstGeom prst="rect">
            <a:avLst/>
          </a:prstGeom>
          <a:noFill/>
          <a:ln w="9525">
            <a:noFill/>
            <a:miter lim="800000"/>
            <a:headEnd/>
            <a:tailEnd/>
          </a:ln>
        </p:spPr>
        <p:txBody>
          <a:bodyPr>
            <a:spAutoFit/>
          </a:bodyPr>
          <a:lstStyle/>
          <a:p>
            <a:r>
              <a:rPr lang="ru-RU"/>
              <a:t>Грубое искажение развития речи при сенсорной алалии приводит к вторичным нарушениям личности, поведения, задержке интеллектуального развития. Психологические особенности детей с сенсорной алалией характеризуются трудностью включения и удержания внимания, повышенной отвлекаемостью и истощаемостью, неустойчивость слухового восприятия и памяти. У детей с сенсорной алалией может отмечаться импульсивность, хаотичность поведения или, напротив, инертность, замкнутость. </a:t>
            </a:r>
          </a:p>
          <a:p>
            <a:r>
              <a:rPr lang="ru-RU"/>
              <a:t>В чистом виде сенсорная алалия наблюдается нечасто; обычно встречается смешанная сенсомоторная алалия, что указывает на функциональную неразрывность речеслухового и речедвигательного анализаторов. </a:t>
            </a:r>
          </a:p>
        </p:txBody>
      </p:sp>
      <p:pic>
        <p:nvPicPr>
          <p:cNvPr id="26626" name="Picture 6" descr="621"/>
          <p:cNvPicPr>
            <a:picLocks noChangeAspect="1" noChangeArrowheads="1"/>
          </p:cNvPicPr>
          <p:nvPr/>
        </p:nvPicPr>
        <p:blipFill>
          <a:blip r:embed="rId2"/>
          <a:srcRect/>
          <a:stretch>
            <a:fillRect/>
          </a:stretch>
        </p:blipFill>
        <p:spPr bwMode="auto">
          <a:xfrm>
            <a:off x="4572000" y="692150"/>
            <a:ext cx="4572000" cy="3708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Paul Broca.jpg"/>
          <p:cNvPicPr>
            <a:picLocks noChangeAspect="1" noChangeArrowheads="1"/>
          </p:cNvPicPr>
          <p:nvPr/>
        </p:nvPicPr>
        <p:blipFill>
          <a:blip r:embed="rId2"/>
          <a:srcRect/>
          <a:stretch>
            <a:fillRect/>
          </a:stretch>
        </p:blipFill>
        <p:spPr bwMode="auto">
          <a:xfrm>
            <a:off x="6191250" y="1341438"/>
            <a:ext cx="2773363" cy="3959225"/>
          </a:xfrm>
          <a:prstGeom prst="rect">
            <a:avLst/>
          </a:prstGeom>
          <a:noFill/>
          <a:ln w="9525">
            <a:noFill/>
            <a:miter lim="800000"/>
            <a:headEnd/>
            <a:tailEnd/>
          </a:ln>
        </p:spPr>
      </p:pic>
      <p:sp>
        <p:nvSpPr>
          <p:cNvPr id="27650" name="Rectangle 6"/>
          <p:cNvSpPr>
            <a:spLocks noChangeArrowheads="1"/>
          </p:cNvSpPr>
          <p:nvPr/>
        </p:nvSpPr>
        <p:spPr bwMode="auto">
          <a:xfrm>
            <a:off x="6659563" y="5338763"/>
            <a:ext cx="1657350" cy="549275"/>
          </a:xfrm>
          <a:prstGeom prst="rect">
            <a:avLst/>
          </a:prstGeom>
          <a:noFill/>
          <a:ln w="9525">
            <a:noFill/>
            <a:miter lim="800000"/>
            <a:headEnd/>
            <a:tailEnd/>
          </a:ln>
        </p:spPr>
        <p:txBody>
          <a:bodyPr anchor="ctr">
            <a:spAutoFit/>
          </a:bodyPr>
          <a:lstStyle/>
          <a:p>
            <a:pPr algn="ctr"/>
            <a:r>
              <a:rPr lang="ru-RU" sz="1200" b="1"/>
              <a:t>Поль Брока</a:t>
            </a:r>
            <a:r>
              <a:rPr lang="ru-RU"/>
              <a:t> </a:t>
            </a:r>
          </a:p>
          <a:p>
            <a:pPr algn="ctr"/>
            <a:r>
              <a:rPr lang="ru-RU" sz="1200" b="1"/>
              <a:t>(1824-1880)</a:t>
            </a:r>
          </a:p>
        </p:txBody>
      </p:sp>
      <p:sp>
        <p:nvSpPr>
          <p:cNvPr id="27651" name="Rectangle 8"/>
          <p:cNvSpPr>
            <a:spLocks noChangeArrowheads="1"/>
          </p:cNvSpPr>
          <p:nvPr/>
        </p:nvSpPr>
        <p:spPr bwMode="auto">
          <a:xfrm>
            <a:off x="539750" y="-330200"/>
            <a:ext cx="3887788" cy="6573838"/>
          </a:xfrm>
          <a:prstGeom prst="rect">
            <a:avLst/>
          </a:prstGeom>
          <a:noFill/>
          <a:ln w="9525">
            <a:noFill/>
            <a:miter lim="800000"/>
            <a:headEnd/>
            <a:tailEnd/>
          </a:ln>
        </p:spPr>
        <p:txBody>
          <a:bodyPr anchor="ctr">
            <a:spAutoFit/>
          </a:bodyPr>
          <a:lstStyle/>
          <a:p>
            <a:r>
              <a:rPr lang="ru-RU" b="1">
                <a:solidFill>
                  <a:schemeClr val="tx2"/>
                </a:solidFill>
              </a:rPr>
              <a:t/>
            </a:r>
            <a:br>
              <a:rPr lang="ru-RU" b="1">
                <a:solidFill>
                  <a:schemeClr val="tx2"/>
                </a:solidFill>
              </a:rPr>
            </a:br>
            <a:endParaRPr lang="ru-RU" sz="2400"/>
          </a:p>
          <a:p>
            <a:endParaRPr lang="ru-RU" sz="2400"/>
          </a:p>
          <a:p>
            <a:endParaRPr lang="ru-RU" sz="2400"/>
          </a:p>
          <a:p>
            <a:endParaRPr lang="ru-RU" sz="2400"/>
          </a:p>
          <a:p>
            <a:r>
              <a:rPr lang="ru-RU" sz="2400"/>
              <a:t>В прошлом веке «алалия» обозначала все формы отсутствия речи.</a:t>
            </a:r>
            <a:br>
              <a:rPr lang="ru-RU" sz="2400"/>
            </a:br>
            <a:r>
              <a:rPr lang="ru-RU" sz="2400"/>
              <a:t/>
            </a:r>
            <a:br>
              <a:rPr lang="ru-RU" sz="2400"/>
            </a:br>
            <a:r>
              <a:rPr lang="ru-RU" sz="2400"/>
              <a:t>В 1861 году Поль Брока открыл зависимость правильной речи от левого полушария, лобной зоны, третьей извилины (конец речедвигательного анализатора).</a:t>
            </a:r>
            <a:br>
              <a:rPr lang="ru-RU" sz="2400"/>
            </a:br>
            <a:endParaRPr lang="ru-RU" sz="2400"/>
          </a:p>
        </p:txBody>
      </p:sp>
      <p:pic>
        <p:nvPicPr>
          <p:cNvPr id="27652" name="Picture 10" descr="broka_vernike"/>
          <p:cNvPicPr>
            <a:picLocks noChangeAspect="1" noChangeArrowheads="1"/>
          </p:cNvPicPr>
          <p:nvPr/>
        </p:nvPicPr>
        <p:blipFill>
          <a:blip r:embed="rId3"/>
          <a:srcRect/>
          <a:stretch>
            <a:fillRect/>
          </a:stretch>
        </p:blipFill>
        <p:spPr bwMode="auto">
          <a:xfrm>
            <a:off x="0" y="0"/>
            <a:ext cx="1752600" cy="1257300"/>
          </a:xfrm>
          <a:prstGeom prst="rect">
            <a:avLst/>
          </a:prstGeom>
          <a:noFill/>
          <a:ln w="9525">
            <a:noFill/>
            <a:miter lim="800000"/>
            <a:headEnd/>
            <a:tailEnd/>
          </a:ln>
        </p:spPr>
      </p:pic>
      <p:sp>
        <p:nvSpPr>
          <p:cNvPr id="27653" name="Rectangle 11"/>
          <p:cNvSpPr>
            <a:spLocks noGrp="1" noChangeArrowheads="1"/>
          </p:cNvSpPr>
          <p:nvPr>
            <p:ph type="title"/>
          </p:nvPr>
        </p:nvSpPr>
        <p:spPr>
          <a:xfrm>
            <a:off x="611188" y="0"/>
            <a:ext cx="8229600" cy="836613"/>
          </a:xfrm>
        </p:spPr>
        <p:txBody>
          <a:bodyPr/>
          <a:lstStyle/>
          <a:p>
            <a:r>
              <a:rPr lang="ru-RU" sz="3000" b="1" smtClean="0"/>
              <a:t/>
            </a:r>
            <a:br>
              <a:rPr lang="ru-RU" sz="3000" b="1" smtClean="0"/>
            </a:br>
            <a:endParaRPr lang="ru-RU" sz="3000" b="1" smtClean="0"/>
          </a:p>
        </p:txBody>
      </p:sp>
      <p:sp>
        <p:nvSpPr>
          <p:cNvPr id="27654" name="Rectangle 13"/>
          <p:cNvSpPr>
            <a:spLocks noChangeArrowheads="1"/>
          </p:cNvSpPr>
          <p:nvPr/>
        </p:nvSpPr>
        <p:spPr bwMode="auto">
          <a:xfrm>
            <a:off x="1692275" y="188913"/>
            <a:ext cx="5856288" cy="1250950"/>
          </a:xfrm>
          <a:prstGeom prst="rect">
            <a:avLst/>
          </a:prstGeom>
          <a:noFill/>
          <a:ln w="9525">
            <a:noFill/>
            <a:miter lim="800000"/>
            <a:headEnd/>
            <a:tailEnd/>
          </a:ln>
        </p:spPr>
        <p:txBody>
          <a:bodyPr>
            <a:spAutoFit/>
          </a:bodyPr>
          <a:lstStyle/>
          <a:p>
            <a:pPr algn="ctr"/>
            <a:r>
              <a:rPr lang="en-US" sz="2000" b="1">
                <a:solidFill>
                  <a:srgbClr val="33CC33"/>
                </a:solidFill>
              </a:rPr>
              <a:t>3. </a:t>
            </a:r>
            <a:r>
              <a:rPr lang="ru-RU" sz="2000" b="1">
                <a:solidFill>
                  <a:srgbClr val="33CC33"/>
                </a:solidFill>
              </a:rPr>
              <a:t>ОСНОВНЫЕ СВЕДЕНИЯ ОБ ИСТОРИИ ИЗУЧЕНИЯ</a:t>
            </a:r>
            <a:r>
              <a:rPr lang="en-US" b="1">
                <a:solidFill>
                  <a:schemeClr val="tx2"/>
                </a:solidFill>
              </a:rPr>
              <a:t/>
            </a:r>
            <a:br>
              <a:rPr lang="en-US" b="1">
                <a:solidFill>
                  <a:schemeClr val="tx2"/>
                </a:solidFill>
              </a:rPr>
            </a:br>
            <a:r>
              <a:rPr lang="ru-RU">
                <a:solidFill>
                  <a:schemeClr val="tx2"/>
                </a:solidFill>
              </a:rPr>
              <a:t/>
            </a:r>
            <a:br>
              <a:rPr lang="ru-RU">
                <a:solidFill>
                  <a:schemeClr val="tx2"/>
                </a:solidFill>
              </a:rPr>
            </a:br>
            <a:endParaRPr lang="ru-RU">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Trousseau.jpg"/>
          <p:cNvPicPr>
            <a:picLocks noChangeAspect="1" noChangeArrowheads="1"/>
          </p:cNvPicPr>
          <p:nvPr/>
        </p:nvPicPr>
        <p:blipFill>
          <a:blip r:embed="rId2"/>
          <a:srcRect/>
          <a:stretch>
            <a:fillRect/>
          </a:stretch>
        </p:blipFill>
        <p:spPr bwMode="auto">
          <a:xfrm>
            <a:off x="5292725" y="333375"/>
            <a:ext cx="3851275" cy="4652963"/>
          </a:xfrm>
          <a:prstGeom prst="rect">
            <a:avLst/>
          </a:prstGeom>
          <a:noFill/>
          <a:ln w="9525">
            <a:noFill/>
            <a:miter lim="800000"/>
            <a:headEnd/>
            <a:tailEnd/>
          </a:ln>
        </p:spPr>
      </p:pic>
      <p:sp>
        <p:nvSpPr>
          <p:cNvPr id="28674" name="Rectangle 6"/>
          <p:cNvSpPr>
            <a:spLocks noChangeArrowheads="1"/>
          </p:cNvSpPr>
          <p:nvPr/>
        </p:nvSpPr>
        <p:spPr bwMode="auto">
          <a:xfrm>
            <a:off x="6499225" y="4922838"/>
            <a:ext cx="1316038" cy="549275"/>
          </a:xfrm>
          <a:prstGeom prst="rect">
            <a:avLst/>
          </a:prstGeom>
          <a:noFill/>
          <a:ln w="9525">
            <a:noFill/>
            <a:miter lim="800000"/>
            <a:headEnd/>
            <a:tailEnd/>
          </a:ln>
        </p:spPr>
        <p:txBody>
          <a:bodyPr wrap="none" anchor="ctr">
            <a:spAutoFit/>
          </a:bodyPr>
          <a:lstStyle/>
          <a:p>
            <a:pPr algn="ctr"/>
            <a:r>
              <a:rPr lang="ru-RU" sz="1200" b="1"/>
              <a:t>Арман Труссо</a:t>
            </a:r>
            <a:r>
              <a:rPr lang="ru-RU"/>
              <a:t> </a:t>
            </a:r>
          </a:p>
          <a:p>
            <a:pPr algn="ctr"/>
            <a:r>
              <a:rPr lang="ru-RU" sz="1200"/>
              <a:t>(1801-1867)</a:t>
            </a:r>
          </a:p>
        </p:txBody>
      </p:sp>
      <p:sp>
        <p:nvSpPr>
          <p:cNvPr id="28675" name="Rectangle 7"/>
          <p:cNvSpPr>
            <a:spLocks noChangeArrowheads="1"/>
          </p:cNvSpPr>
          <p:nvPr/>
        </p:nvSpPr>
        <p:spPr bwMode="auto">
          <a:xfrm>
            <a:off x="611188" y="1196975"/>
            <a:ext cx="3600450" cy="3503613"/>
          </a:xfrm>
          <a:prstGeom prst="rect">
            <a:avLst/>
          </a:prstGeom>
          <a:noFill/>
          <a:ln w="9525">
            <a:noFill/>
            <a:miter lim="800000"/>
            <a:headEnd/>
            <a:tailEnd/>
          </a:ln>
        </p:spPr>
        <p:txBody>
          <a:bodyPr anchor="ctr">
            <a:spAutoFit/>
          </a:bodyPr>
          <a:lstStyle/>
          <a:p>
            <a:r>
              <a:rPr lang="ru-RU" sz="3200"/>
              <a:t>Под термином «афазия» подразумевал недоразвитие или «пропажи речи». </a:t>
            </a:r>
            <a:br>
              <a:rPr lang="ru-RU" sz="3200"/>
            </a:br>
            <a:endParaRPr lang="ru-RU" sz="3200"/>
          </a:p>
        </p:txBody>
      </p:sp>
      <p:sp>
        <p:nvSpPr>
          <p:cNvPr id="28676" name="Rectangle 8"/>
          <p:cNvSpPr>
            <a:spLocks noChangeArrowheads="1"/>
          </p:cNvSpPr>
          <p:nvPr/>
        </p:nvSpPr>
        <p:spPr bwMode="auto">
          <a:xfrm>
            <a:off x="539750" y="534988"/>
            <a:ext cx="5729288" cy="396875"/>
          </a:xfrm>
          <a:prstGeom prst="rect">
            <a:avLst/>
          </a:prstGeom>
          <a:noFill/>
          <a:ln w="9525">
            <a:noFill/>
            <a:miter lim="800000"/>
            <a:headEnd/>
            <a:tailEnd/>
          </a:ln>
        </p:spPr>
        <p:txBody>
          <a:bodyPr anchor="ctr">
            <a:spAutoFit/>
          </a:bodyPr>
          <a:lstStyle/>
          <a:p>
            <a:r>
              <a:rPr lang="ru-RU" sz="2000" b="1"/>
              <a:t>Арман Труссо</a:t>
            </a:r>
            <a:r>
              <a:rPr lang="ru-RU" sz="2000"/>
              <a:t> - французский врач, педиатр</a:t>
            </a:r>
            <a:r>
              <a:rPr lang="ru-RU"/>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Заголовок 3"/>
          <p:cNvSpPr>
            <a:spLocks noGrp="1"/>
          </p:cNvSpPr>
          <p:nvPr>
            <p:ph type="title" idx="4294967295"/>
          </p:nvPr>
        </p:nvSpPr>
        <p:spPr>
          <a:xfrm>
            <a:off x="1258888" y="333375"/>
            <a:ext cx="7581900" cy="1223963"/>
          </a:xfrm>
        </p:spPr>
        <p:txBody>
          <a:bodyPr/>
          <a:lstStyle/>
          <a:p>
            <a:pPr eaLnBrk="1" hangingPunct="1"/>
            <a:r>
              <a:rPr lang="ru-RU" sz="3000" b="1" smtClean="0"/>
              <a:t/>
            </a:r>
            <a:br>
              <a:rPr lang="ru-RU" sz="3000" b="1" smtClean="0"/>
            </a:br>
            <a:endParaRPr lang="ru-RU" sz="3000" b="1" smtClean="0"/>
          </a:p>
        </p:txBody>
      </p:sp>
      <p:sp>
        <p:nvSpPr>
          <p:cNvPr id="29698" name="Прямоугольник 4"/>
          <p:cNvSpPr>
            <a:spLocks noChangeArrowheads="1"/>
          </p:cNvSpPr>
          <p:nvPr/>
        </p:nvSpPr>
        <p:spPr bwMode="auto">
          <a:xfrm>
            <a:off x="250825" y="620713"/>
            <a:ext cx="5616575" cy="4473575"/>
          </a:xfrm>
          <a:prstGeom prst="rect">
            <a:avLst/>
          </a:prstGeom>
          <a:noFill/>
          <a:ln w="9525">
            <a:noFill/>
            <a:miter lim="800000"/>
            <a:headEnd/>
            <a:tailEnd/>
          </a:ln>
        </p:spPr>
        <p:txBody>
          <a:bodyPr>
            <a:spAutoFit/>
          </a:bodyPr>
          <a:lstStyle/>
          <a:p>
            <a:r>
              <a:rPr lang="ru-RU" sz="2400">
                <a:latin typeface="Calibri" pitchFamily="34" charset="0"/>
              </a:rPr>
              <a:t>Первое упоминание самого термина «алалия» относится ко времени, когда И. Франк, описывая дислалию, выделил ее степени: </a:t>
            </a:r>
            <a:r>
              <a:rPr lang="ru-RU" sz="2400" b="1">
                <a:latin typeface="Calibri" pitchFamily="34" charset="0"/>
              </a:rPr>
              <a:t>алалию и магилалию. </a:t>
            </a:r>
          </a:p>
          <a:p>
            <a:r>
              <a:rPr lang="ru-RU" sz="2400">
                <a:latin typeface="Calibri" pitchFamily="34" charset="0"/>
              </a:rPr>
              <a:t>По И. Франку, </a:t>
            </a:r>
            <a:r>
              <a:rPr lang="ru-RU" sz="2400" b="1">
                <a:latin typeface="Calibri" pitchFamily="34" charset="0"/>
              </a:rPr>
              <a:t>алалия</a:t>
            </a:r>
            <a:r>
              <a:rPr lang="ru-RU" sz="2400">
                <a:latin typeface="Calibri" pitchFamily="34" charset="0"/>
              </a:rPr>
              <a:t> – немота, полное отсутствие речи вследствие полной невозможности артикулирования, </a:t>
            </a:r>
            <a:r>
              <a:rPr lang="ru-RU" sz="2400" b="1">
                <a:latin typeface="Calibri" pitchFamily="34" charset="0"/>
              </a:rPr>
              <a:t>магилалия</a:t>
            </a:r>
            <a:r>
              <a:rPr lang="ru-RU" sz="2400">
                <a:latin typeface="Calibri" pitchFamily="34" charset="0"/>
              </a:rPr>
              <a:t> – нарушение произношения звуков вследствие затруднений в артикуляции. </a:t>
            </a:r>
          </a:p>
        </p:txBody>
      </p:sp>
      <p:pic>
        <p:nvPicPr>
          <p:cNvPr id="29699" name="Picture 5" descr="&amp;Kcy;&amp;acy;&amp;rcy;&amp;tcy;&amp;icy;&amp;ncy;&amp;kcy;&amp;icy; &amp;pcy;&amp;ocy; &amp;zcy;&amp;acy;&amp;pcy;&amp;rcy;&amp;ocy;&amp;scy;&amp;ucy; &amp;kcy;&amp;acy;&amp;rcy;&amp;tcy;&amp;icy;&amp;ncy;&amp;kcy;&amp;icy; &amp;acy;&amp;lcy;&amp;acy;&amp;lcy;&amp;icy;&amp;yacy;"/>
          <p:cNvPicPr>
            <a:picLocks noChangeAspect="1" noChangeArrowheads="1"/>
          </p:cNvPicPr>
          <p:nvPr/>
        </p:nvPicPr>
        <p:blipFill>
          <a:blip r:embed="rId2"/>
          <a:srcRect/>
          <a:stretch>
            <a:fillRect/>
          </a:stretch>
        </p:blipFill>
        <p:spPr bwMode="auto">
          <a:xfrm>
            <a:off x="5651500" y="1341438"/>
            <a:ext cx="3241675" cy="3382962"/>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Прямоугольник 1"/>
          <p:cNvSpPr>
            <a:spLocks noChangeArrowheads="1"/>
          </p:cNvSpPr>
          <p:nvPr/>
        </p:nvSpPr>
        <p:spPr bwMode="auto">
          <a:xfrm>
            <a:off x="1187450" y="765175"/>
            <a:ext cx="7272338" cy="4838700"/>
          </a:xfrm>
          <a:prstGeom prst="rect">
            <a:avLst/>
          </a:prstGeom>
          <a:noFill/>
          <a:ln w="9525">
            <a:noFill/>
            <a:miter lim="800000"/>
            <a:headEnd/>
            <a:tailEnd/>
          </a:ln>
        </p:spPr>
        <p:txBody>
          <a:bodyPr>
            <a:spAutoFit/>
          </a:bodyPr>
          <a:lstStyle/>
          <a:p>
            <a:r>
              <a:rPr lang="ru-RU" sz="2400">
                <a:latin typeface="Calibri" pitchFamily="34" charset="0"/>
              </a:rPr>
              <a:t>В 1830 году Р. Шультесс-швейцарский врач</a:t>
            </a:r>
            <a:r>
              <a:rPr lang="en-US" sz="2400">
                <a:latin typeface="Calibri" pitchFamily="34" charset="0"/>
              </a:rPr>
              <a:t>,</a:t>
            </a:r>
            <a:r>
              <a:rPr lang="ru-RU" sz="2400">
                <a:latin typeface="Calibri" pitchFamily="34" charset="0"/>
              </a:rPr>
              <a:t> выделил алалию (немоту) в отдельное речевое нарушение. </a:t>
            </a:r>
            <a:endParaRPr lang="en-US" sz="2400">
              <a:latin typeface="Calibri" pitchFamily="34" charset="0"/>
            </a:endParaRPr>
          </a:p>
          <a:p>
            <a:r>
              <a:rPr lang="ru-RU" sz="2400">
                <a:latin typeface="Calibri" pitchFamily="34" charset="0"/>
              </a:rPr>
              <a:t>Но, как и И. Франк, он рассматривал ее в связи с артикуляционными расстройствами. Алалия противопоставлялась дислалии как полная невозможность артикулирования, что позже стало называться анартрией. Таким образом, термин «алалия» первоначально имел другое значение. Им обозначали все формы потери речи: анартрия, афония. Позже понятие «алалия» сузилось.</a:t>
            </a:r>
            <a:endParaRPr lang="en-US" sz="2400">
              <a:latin typeface="Calibri" pitchFamily="34" charset="0"/>
            </a:endParaRPr>
          </a:p>
          <a:p>
            <a:endParaRPr lang="ru-RU" sz="2400">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Заголовок 2"/>
          <p:cNvSpPr>
            <a:spLocks noGrp="1"/>
          </p:cNvSpPr>
          <p:nvPr>
            <p:ph type="title" idx="4294967295"/>
          </p:nvPr>
        </p:nvSpPr>
        <p:spPr/>
        <p:txBody>
          <a:bodyPr/>
          <a:lstStyle/>
          <a:p>
            <a:pPr eaLnBrk="1" hangingPunct="1"/>
            <a:r>
              <a:rPr lang="ru-RU" sz="2500" smtClean="0"/>
              <a:t/>
            </a:r>
            <a:br>
              <a:rPr lang="ru-RU" sz="2500" smtClean="0"/>
            </a:br>
            <a:endParaRPr lang="ru-RU" sz="2500" smtClean="0"/>
          </a:p>
        </p:txBody>
      </p:sp>
      <p:sp>
        <p:nvSpPr>
          <p:cNvPr id="31746" name="Объект 3"/>
          <p:cNvSpPr>
            <a:spLocks noGrp="1"/>
          </p:cNvSpPr>
          <p:nvPr>
            <p:ph idx="4294967295"/>
          </p:nvPr>
        </p:nvSpPr>
        <p:spPr>
          <a:xfrm>
            <a:off x="323850" y="881063"/>
            <a:ext cx="5040313" cy="5976937"/>
          </a:xfrm>
        </p:spPr>
        <p:txBody>
          <a:bodyPr/>
          <a:lstStyle/>
          <a:p>
            <a:pPr marL="0" indent="0" eaLnBrk="1" hangingPunct="1">
              <a:lnSpc>
                <a:spcPct val="80000"/>
              </a:lnSpc>
              <a:buFontTx/>
              <a:buNone/>
            </a:pPr>
            <a:r>
              <a:rPr lang="ru-RU" sz="2400" smtClean="0"/>
              <a:t>Первое достаточно ясное упоминание об алалии находим у немецкого врача, основателя логопатологии как науки и выдающегося ее представителя А.Кус</a:t>
            </a:r>
            <a:r>
              <a:rPr lang="en-US" sz="2400" smtClean="0"/>
              <a:t>c</a:t>
            </a:r>
            <a:r>
              <a:rPr lang="ru-RU" sz="2400" smtClean="0"/>
              <a:t>мауля</a:t>
            </a:r>
            <a:r>
              <a:rPr lang="en-US" sz="2400" smtClean="0"/>
              <a:t>.</a:t>
            </a:r>
            <a:r>
              <a:rPr lang="ru-RU" sz="2400" smtClean="0"/>
              <a:t> Он кратко описал несколько случаев своеобразного отсутствия речи у детей, имевших, казалось, все предпосылки для ее усвоения, и назвал это расстройство «врожденной афазией».</a:t>
            </a:r>
            <a:r>
              <a:rPr lang="en-US" sz="2400" smtClean="0"/>
              <a:t> </a:t>
            </a:r>
            <a:r>
              <a:rPr lang="ru-RU" sz="2400" smtClean="0"/>
              <a:t> </a:t>
            </a:r>
            <a:endParaRPr lang="en-US" sz="2400" smtClean="0"/>
          </a:p>
          <a:p>
            <a:pPr marL="0" indent="0" eaLnBrk="1" hangingPunct="1">
              <a:lnSpc>
                <a:spcPct val="80000"/>
              </a:lnSpc>
              <a:buFontTx/>
              <a:buNone/>
            </a:pPr>
            <a:endParaRPr lang="en-US" sz="2400" smtClean="0"/>
          </a:p>
          <a:p>
            <a:pPr marL="0" indent="0" eaLnBrk="1" hangingPunct="1">
              <a:lnSpc>
                <a:spcPct val="80000"/>
              </a:lnSpc>
              <a:buFontTx/>
              <a:buNone/>
            </a:pPr>
            <a:endParaRPr lang="ru-RU" sz="2700" smtClean="0"/>
          </a:p>
        </p:txBody>
      </p:sp>
      <p:pic>
        <p:nvPicPr>
          <p:cNvPr id="31747" name="Picture 4" descr="&amp;Acy;&amp;dcy;&amp;ocy;&amp;lcy;&amp;softcy;&amp;fcy; &amp;Kcy;&amp;ucy;&amp;scy;&amp;scy;&amp;mcy;&amp;acy;&amp;ucy;&amp;lcy;&amp;softcy; &amp;bcy;&amp;icy;&amp;ocy;&amp;gcy;&amp;rcy;&amp;acy;&amp;fcy;&amp;icy;&amp;yacy;, &amp;fcy;&amp;ocy;&amp;tcy;&amp;ocy;, &amp;icy;&amp;scy;&amp;tcy;&amp;ocy;&amp;rcy;&amp;icy;&amp;icy; - &amp;ncy;&amp;iecy;&amp;mcy;&amp;iecy;&amp;tscy;&amp;kcy;&amp;icy;&amp;jcy; &amp;tcy;&amp;iecy;&amp;rcy;&amp;acy;&amp;pcy;&amp;iecy;&amp;vcy;&amp;tcy;"/>
          <p:cNvPicPr>
            <a:picLocks noChangeAspect="1" noChangeArrowheads="1"/>
          </p:cNvPicPr>
          <p:nvPr/>
        </p:nvPicPr>
        <p:blipFill>
          <a:blip r:embed="rId2"/>
          <a:srcRect/>
          <a:stretch>
            <a:fillRect/>
          </a:stretch>
        </p:blipFill>
        <p:spPr bwMode="auto">
          <a:xfrm>
            <a:off x="5508625" y="908050"/>
            <a:ext cx="2808288" cy="4176713"/>
          </a:xfrm>
          <a:prstGeom prst="rect">
            <a:avLst/>
          </a:prstGeom>
          <a:noFill/>
          <a:ln w="9525">
            <a:noFill/>
            <a:miter lim="800000"/>
            <a:headEnd/>
            <a:tailEnd/>
          </a:ln>
        </p:spPr>
      </p:pic>
      <p:sp>
        <p:nvSpPr>
          <p:cNvPr id="31748" name="Rectangle 5"/>
          <p:cNvSpPr>
            <a:spLocks noChangeArrowheads="1"/>
          </p:cNvSpPr>
          <p:nvPr/>
        </p:nvSpPr>
        <p:spPr bwMode="auto">
          <a:xfrm>
            <a:off x="5651500" y="5067300"/>
            <a:ext cx="2736850" cy="822325"/>
          </a:xfrm>
          <a:prstGeom prst="rect">
            <a:avLst/>
          </a:prstGeom>
          <a:noFill/>
          <a:ln w="9525">
            <a:noFill/>
            <a:miter lim="800000"/>
            <a:headEnd/>
            <a:tailEnd/>
          </a:ln>
        </p:spPr>
        <p:txBody>
          <a:bodyPr anchor="ctr">
            <a:spAutoFit/>
          </a:bodyPr>
          <a:lstStyle/>
          <a:p>
            <a:r>
              <a:rPr lang="ru-RU" sz="1200" b="1"/>
              <a:t>Адольф Куссмауль немецкий терапевт </a:t>
            </a:r>
          </a:p>
          <a:p>
            <a:pPr algn="ctr"/>
            <a:r>
              <a:rPr lang="ru-RU" sz="1200" b="1"/>
              <a:t>(1822-1902)</a:t>
            </a:r>
          </a:p>
          <a:p>
            <a:pPr algn="ctr" eaLnBrk="0" hangingPunct="0"/>
            <a:endParaRPr lang="ru-RU" sz="1200">
              <a:latin typeface="Calibri"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1484313"/>
            <a:ext cx="8975725" cy="73025"/>
          </a:xfrm>
        </p:spPr>
        <p:txBody>
          <a:bodyPr/>
          <a:lstStyle/>
          <a:p>
            <a:pPr eaLnBrk="1" hangingPunct="1"/>
            <a:r>
              <a:rPr lang="ru-RU" sz="2400" smtClean="0"/>
              <a:t>В 1877 г. А. Куссмауль предложил классификацию нарушений речи. Он выделил два вида речевых расстройств: </a:t>
            </a:r>
            <a:r>
              <a:rPr lang="en-US" sz="2400" smtClean="0"/>
              <a:t/>
            </a:r>
            <a:br>
              <a:rPr lang="en-US" sz="2400" smtClean="0"/>
            </a:br>
            <a:r>
              <a:rPr lang="en-US" sz="3200" smtClean="0"/>
              <a:t/>
            </a:r>
            <a:br>
              <a:rPr lang="en-US" sz="3200" smtClean="0"/>
            </a:br>
            <a:r>
              <a:rPr lang="en-US" sz="3200" smtClean="0"/>
              <a:t/>
            </a:r>
            <a:br>
              <a:rPr lang="en-US" sz="3200" smtClean="0"/>
            </a:br>
            <a:endParaRPr lang="ru-RU" sz="3200" smtClean="0"/>
          </a:p>
        </p:txBody>
      </p:sp>
      <p:sp>
        <p:nvSpPr>
          <p:cNvPr id="32770" name="Rectangle 3"/>
          <p:cNvSpPr>
            <a:spLocks noGrp="1" noChangeArrowheads="1"/>
          </p:cNvSpPr>
          <p:nvPr>
            <p:ph type="body" idx="1"/>
          </p:nvPr>
        </p:nvSpPr>
        <p:spPr>
          <a:xfrm>
            <a:off x="468313" y="1628775"/>
            <a:ext cx="8229600" cy="4525963"/>
          </a:xfrm>
        </p:spPr>
        <p:txBody>
          <a:bodyPr/>
          <a:lstStyle/>
          <a:p>
            <a:pPr marL="609600" indent="-609600" eaLnBrk="1" hangingPunct="1">
              <a:lnSpc>
                <a:spcPct val="80000"/>
              </a:lnSpc>
              <a:buFontTx/>
              <a:buAutoNum type="arabicParenR"/>
            </a:pPr>
            <a:r>
              <a:rPr lang="ru-RU" sz="2400" smtClean="0"/>
              <a:t>расстройства артикулирования (дизартрия, дислалия); </a:t>
            </a:r>
            <a:endParaRPr lang="en-US" sz="2400" smtClean="0"/>
          </a:p>
          <a:p>
            <a:pPr marL="609600" indent="-609600" eaLnBrk="1" hangingPunct="1">
              <a:lnSpc>
                <a:spcPct val="80000"/>
              </a:lnSpc>
              <a:buFontTx/>
              <a:buNone/>
            </a:pPr>
            <a:r>
              <a:rPr lang="ru-RU" sz="2400" smtClean="0"/>
              <a:t>2) </a:t>
            </a:r>
            <a:r>
              <a:rPr lang="en-US" sz="2400" smtClean="0"/>
              <a:t>   </a:t>
            </a:r>
            <a:r>
              <a:rPr lang="ru-RU" sz="2400" smtClean="0"/>
              <a:t>расстройства дикции (нарушения грамматических форм и синтаксических выражений – дисфазии). </a:t>
            </a:r>
            <a:r>
              <a:rPr lang="en-US" sz="2400" smtClean="0"/>
              <a:t> </a:t>
            </a:r>
          </a:p>
          <a:p>
            <a:pPr marL="609600" indent="-609600" algn="ctr" eaLnBrk="1" hangingPunct="1">
              <a:lnSpc>
                <a:spcPct val="80000"/>
              </a:lnSpc>
              <a:buFontTx/>
              <a:buNone/>
            </a:pPr>
            <a:r>
              <a:rPr lang="ru-RU" sz="2400" smtClean="0"/>
              <a:t>Для общего наименования расстройств артикулирования и расстройств дикции было введено понятие «лалопатия». В данной классификации А. Куссмауль использовал термин «алалия». К алалии он относил нарушения, характеризующиеся полной невозможностью членораздельной речи из-за трудностей артикулирования. В дальнейшем для обозначения таких состояний стал использоваться термин «анартрия».</a:t>
            </a:r>
            <a:endParaRPr lang="en-US" sz="2400" smtClean="0"/>
          </a:p>
          <a:p>
            <a:pPr marL="609600" indent="-609600" eaLnBrk="1" hangingPunct="1">
              <a:lnSpc>
                <a:spcPct val="80000"/>
              </a:lnSpc>
              <a:buFontTx/>
              <a:buNone/>
            </a:pPr>
            <a:endParaRPr lang="ru-RU" sz="2700" smtClean="0"/>
          </a:p>
          <a:p>
            <a:pPr marL="609600" indent="-609600" eaLnBrk="1" hangingPunct="1"/>
            <a:endParaRPr lang="ru-RU"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Заголовок 1"/>
          <p:cNvSpPr>
            <a:spLocks noGrp="1"/>
          </p:cNvSpPr>
          <p:nvPr>
            <p:ph type="title" idx="4294967295"/>
          </p:nvPr>
        </p:nvSpPr>
        <p:spPr>
          <a:xfrm>
            <a:off x="914400" y="0"/>
            <a:ext cx="8229600" cy="836613"/>
          </a:xfrm>
        </p:spPr>
        <p:txBody>
          <a:bodyPr/>
          <a:lstStyle/>
          <a:p>
            <a:pPr eaLnBrk="1" hangingPunct="1"/>
            <a:r>
              <a:rPr lang="ru-RU" sz="2500" b="1" smtClean="0"/>
              <a:t/>
            </a:r>
            <a:br>
              <a:rPr lang="ru-RU" sz="2500" b="1" smtClean="0"/>
            </a:br>
            <a:r>
              <a:rPr lang="ru-RU" sz="2500" b="1" smtClean="0"/>
              <a:t/>
            </a:r>
            <a:br>
              <a:rPr lang="ru-RU" sz="2500" b="1" smtClean="0"/>
            </a:br>
            <a:endParaRPr lang="ru-RU" sz="2500" smtClean="0"/>
          </a:p>
        </p:txBody>
      </p:sp>
      <p:sp>
        <p:nvSpPr>
          <p:cNvPr id="33794" name="Объект 2"/>
          <p:cNvSpPr>
            <a:spLocks noGrp="1"/>
          </p:cNvSpPr>
          <p:nvPr>
            <p:ph idx="4294967295"/>
          </p:nvPr>
        </p:nvSpPr>
        <p:spPr>
          <a:xfrm>
            <a:off x="250825" y="765175"/>
            <a:ext cx="5041900" cy="5865813"/>
          </a:xfrm>
        </p:spPr>
        <p:txBody>
          <a:bodyPr/>
          <a:lstStyle/>
          <a:p>
            <a:pPr marL="0" indent="0" algn="ctr" eaLnBrk="1" hangingPunct="1">
              <a:buFontTx/>
              <a:buNone/>
            </a:pPr>
            <a:r>
              <a:rPr lang="ru-RU" sz="2400" smtClean="0"/>
              <a:t>В 1885-86 гг. Иван Александрович Бодуэн де Куртенэ (или Ян Нецислав Игнаций Бодуэн де Куртенэ</a:t>
            </a:r>
            <a:r>
              <a:rPr lang="en-US" sz="2400" smtClean="0"/>
              <a:t>- </a:t>
            </a:r>
            <a:r>
              <a:rPr lang="ru-RU" sz="2400" smtClean="0"/>
              <a:t>российский и польский </a:t>
            </a:r>
          </a:p>
          <a:p>
            <a:pPr marL="0" indent="0" algn="ctr" eaLnBrk="1" hangingPunct="1">
              <a:buFontTx/>
              <a:buNone/>
            </a:pPr>
            <a:r>
              <a:rPr lang="ru-RU" sz="2400" smtClean="0"/>
              <a:t>языковед опубликовал     блестящее лингвистическое описание случая врожденной афазии. Ученый считал, что «врожденная афазия» демонстрирует нам патологический тип усвоения языка, неусвоение правил его функционирования.</a:t>
            </a:r>
            <a:r>
              <a:rPr lang="ru-RU" smtClean="0"/>
              <a:t> </a:t>
            </a:r>
            <a:endParaRPr lang="ru-RU" sz="2400" smtClean="0"/>
          </a:p>
          <a:p>
            <a:pPr marL="0" indent="0" algn="ctr" eaLnBrk="1" hangingPunct="1">
              <a:buFontTx/>
              <a:buNone/>
            </a:pPr>
            <a:endParaRPr lang="ru-RU" sz="2400" smtClean="0"/>
          </a:p>
        </p:txBody>
      </p:sp>
      <p:pic>
        <p:nvPicPr>
          <p:cNvPr id="33795" name="Picture 2"/>
          <p:cNvPicPr>
            <a:picLocks noChangeAspect="1" noChangeArrowheads="1"/>
          </p:cNvPicPr>
          <p:nvPr/>
        </p:nvPicPr>
        <p:blipFill>
          <a:blip r:embed="rId2"/>
          <a:srcRect/>
          <a:stretch>
            <a:fillRect/>
          </a:stretch>
        </p:blipFill>
        <p:spPr bwMode="auto">
          <a:xfrm>
            <a:off x="5940425" y="908050"/>
            <a:ext cx="2447925" cy="4321175"/>
          </a:xfrm>
          <a:prstGeom prst="rect">
            <a:avLst/>
          </a:prstGeom>
          <a:noFill/>
          <a:ln w="9525">
            <a:noFill/>
            <a:miter lim="800000"/>
            <a:headEnd/>
            <a:tailEnd/>
          </a:ln>
        </p:spPr>
      </p:pic>
      <p:sp>
        <p:nvSpPr>
          <p:cNvPr id="33796" name="Rectangle 4"/>
          <p:cNvSpPr>
            <a:spLocks noChangeArrowheads="1"/>
          </p:cNvSpPr>
          <p:nvPr/>
        </p:nvSpPr>
        <p:spPr bwMode="auto">
          <a:xfrm>
            <a:off x="5940425" y="5168900"/>
            <a:ext cx="2735263" cy="581025"/>
          </a:xfrm>
          <a:prstGeom prst="rect">
            <a:avLst/>
          </a:prstGeom>
          <a:noFill/>
          <a:ln w="9525">
            <a:noFill/>
            <a:miter lim="800000"/>
            <a:headEnd/>
            <a:tailEnd/>
          </a:ln>
        </p:spPr>
        <p:txBody>
          <a:bodyPr anchor="ctr">
            <a:spAutoFit/>
          </a:bodyPr>
          <a:lstStyle/>
          <a:p>
            <a:r>
              <a:rPr lang="ru-RU" sz="1200" b="1"/>
              <a:t>И. А. Бодуэн де Куртенэ</a:t>
            </a:r>
            <a:r>
              <a:rPr lang="ru-RU" sz="1600"/>
              <a:t> </a:t>
            </a:r>
          </a:p>
          <a:p>
            <a:pPr algn="ctr"/>
            <a:r>
              <a:rPr lang="ru-RU" sz="1600"/>
              <a:t>(</a:t>
            </a:r>
            <a:r>
              <a:rPr lang="ru-RU" sz="1200" b="1"/>
              <a:t>1845-1929)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Заголовок 1"/>
          <p:cNvSpPr>
            <a:spLocks noGrp="1"/>
          </p:cNvSpPr>
          <p:nvPr>
            <p:ph type="title" idx="4294967295"/>
          </p:nvPr>
        </p:nvSpPr>
        <p:spPr/>
        <p:txBody>
          <a:bodyPr/>
          <a:lstStyle/>
          <a:p>
            <a:pPr eaLnBrk="1" hangingPunct="1"/>
            <a:r>
              <a:rPr lang="ru-RU" sz="3200" smtClean="0"/>
              <a:t>Оглавление</a:t>
            </a:r>
          </a:p>
        </p:txBody>
      </p:sp>
      <p:sp>
        <p:nvSpPr>
          <p:cNvPr id="15362" name="Rectangle 4"/>
          <p:cNvSpPr>
            <a:spLocks noGrp="1" noChangeArrowheads="1"/>
          </p:cNvSpPr>
          <p:nvPr>
            <p:ph type="body" idx="4294967295"/>
          </p:nvPr>
        </p:nvSpPr>
        <p:spPr/>
        <p:txBody>
          <a:bodyPr/>
          <a:lstStyle/>
          <a:p>
            <a:pPr marL="609600" indent="-609600">
              <a:buFontTx/>
              <a:buAutoNum type="arabicPeriod"/>
            </a:pPr>
            <a:r>
              <a:rPr lang="ru-RU" sz="2400" smtClean="0"/>
              <a:t>Алалия</a:t>
            </a:r>
            <a:r>
              <a:rPr lang="en-US" sz="2400" smtClean="0"/>
              <a:t>.</a:t>
            </a:r>
            <a:r>
              <a:rPr lang="ru-RU" sz="2400" smtClean="0"/>
              <a:t> Структура речевого дефекта</a:t>
            </a:r>
            <a:r>
              <a:rPr lang="en-US" sz="2400" smtClean="0"/>
              <a:t>.</a:t>
            </a:r>
          </a:p>
          <a:p>
            <a:pPr marL="609600" indent="-609600">
              <a:buFontTx/>
              <a:buAutoNum type="arabicPeriod"/>
            </a:pPr>
            <a:r>
              <a:rPr lang="ru-RU" sz="2400" smtClean="0"/>
              <a:t>Формы Алалии у детей и их основные признаки</a:t>
            </a:r>
            <a:r>
              <a:rPr lang="en-US" sz="2400" smtClean="0"/>
              <a:t>.</a:t>
            </a:r>
            <a:endParaRPr lang="ru-RU" sz="2400" smtClean="0"/>
          </a:p>
          <a:p>
            <a:pPr marL="609600" indent="-609600">
              <a:buFontTx/>
              <a:buAutoNum type="arabicPeriod"/>
            </a:pPr>
            <a:r>
              <a:rPr lang="ru-RU" sz="2400" smtClean="0"/>
              <a:t>Основные сведения об истории изучения</a:t>
            </a:r>
            <a:r>
              <a:rPr lang="en-US" sz="2400" smtClean="0"/>
              <a:t>.</a:t>
            </a:r>
          </a:p>
          <a:p>
            <a:pPr marL="609600" indent="-609600">
              <a:buFontTx/>
              <a:buAutoNum type="arabicPeriod"/>
            </a:pPr>
            <a:r>
              <a:rPr lang="ru-RU" sz="2400" smtClean="0"/>
              <a:t>Статистические данные</a:t>
            </a:r>
            <a:r>
              <a:rPr lang="en-US" sz="2400" smtClean="0"/>
              <a:t>.</a:t>
            </a:r>
            <a:r>
              <a:rPr lang="ru-RU" sz="2400" smtClean="0"/>
              <a:t> </a:t>
            </a:r>
            <a:endParaRPr lang="en-US" sz="2400" smtClean="0"/>
          </a:p>
          <a:p>
            <a:pPr marL="609600" indent="-609600">
              <a:buFontTx/>
              <a:buAutoNum type="arabicPeriod"/>
            </a:pPr>
            <a:r>
              <a:rPr lang="ru-RU" sz="2400" smtClean="0"/>
              <a:t>Причины алалии</a:t>
            </a:r>
            <a:r>
              <a:rPr lang="en-US" sz="2400" smtClean="0"/>
              <a:t>.</a:t>
            </a:r>
          </a:p>
          <a:p>
            <a:pPr marL="609600" indent="-609600">
              <a:buFontTx/>
              <a:buAutoNum type="arabicPeriod"/>
            </a:pPr>
            <a:r>
              <a:rPr lang="ru-RU" sz="2400" smtClean="0"/>
              <a:t>Коррекция алалии</a:t>
            </a:r>
            <a:r>
              <a:rPr lang="en-US" sz="2400" smtClean="0"/>
              <a:t>.</a:t>
            </a:r>
          </a:p>
          <a:p>
            <a:pPr marL="609600" indent="-609600">
              <a:buFontTx/>
              <a:buAutoNum type="arabicPeriod"/>
            </a:pPr>
            <a:r>
              <a:rPr lang="ru-RU" sz="2400" smtClean="0"/>
              <a:t>Прогноз и профилактика алалии</a:t>
            </a:r>
            <a:r>
              <a:rPr lang="en-US" sz="2400" smtClean="0"/>
              <a:t>.</a:t>
            </a:r>
          </a:p>
          <a:p>
            <a:pPr marL="609600" indent="-609600">
              <a:buFontTx/>
              <a:buAutoNum type="arabicPeriod"/>
            </a:pPr>
            <a:r>
              <a:rPr lang="ru-RU" sz="2400" smtClean="0"/>
              <a:t>Список используемой литературы</a:t>
            </a:r>
            <a:r>
              <a:rPr lang="en-US" sz="2400" smtClean="0"/>
              <a:t>.</a:t>
            </a:r>
          </a:p>
          <a:p>
            <a:pPr marL="609600" indent="-609600">
              <a:buFontTx/>
              <a:buNone/>
            </a:pPr>
            <a:endParaRPr lang="en-US" sz="2400" smtClean="0"/>
          </a:p>
          <a:p>
            <a:pPr marL="609600" indent="-609600">
              <a:buFontTx/>
              <a:buAutoNum type="arabicPeriod"/>
            </a:pPr>
            <a:endParaRPr lang="en-US" sz="2400" smtClean="0"/>
          </a:p>
          <a:p>
            <a:pPr marL="609600" indent="-609600">
              <a:buFontTx/>
              <a:buAutoNum type="arabicPeriod"/>
            </a:pPr>
            <a:endParaRPr lang="en-US" sz="2400" smtClean="0"/>
          </a:p>
          <a:p>
            <a:pPr marL="609600" indent="-609600">
              <a:buFontTx/>
              <a:buAutoNum type="arabicPeriod"/>
            </a:pPr>
            <a:endParaRPr lang="en-US" smtClean="0"/>
          </a:p>
          <a:p>
            <a:pPr marL="609600" indent="-609600">
              <a:buFontTx/>
              <a:buAutoNum type="arabicPeriod"/>
            </a:pPr>
            <a:endParaRPr lang="en-US" smtClean="0"/>
          </a:p>
          <a:p>
            <a:pPr marL="609600" indent="-609600">
              <a:buFontTx/>
              <a:buAutoNum type="arabicPeriod"/>
            </a:pPr>
            <a:endParaRPr lang="ru-RU"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4294967295"/>
          </p:nvPr>
        </p:nvSpPr>
        <p:spPr>
          <a:xfrm>
            <a:off x="395288" y="836613"/>
            <a:ext cx="8280400" cy="4956175"/>
          </a:xfrm>
        </p:spPr>
        <p:txBody>
          <a:bodyPr/>
          <a:lstStyle/>
          <a:p>
            <a:pPr>
              <a:buFontTx/>
              <a:buNone/>
            </a:pPr>
            <a:r>
              <a:rPr lang="ru-RU" sz="2800" smtClean="0"/>
              <a:t>Однако приоритет в исследовании алалии должен быть отдан</a:t>
            </a:r>
            <a:r>
              <a:rPr lang="en-US" sz="2800" smtClean="0"/>
              <a:t> </a:t>
            </a:r>
            <a:r>
              <a:rPr lang="ru-RU" sz="2800" smtClean="0"/>
              <a:t>фониатру- </a:t>
            </a:r>
          </a:p>
          <a:p>
            <a:pPr>
              <a:buFontTx/>
              <a:buNone/>
            </a:pPr>
            <a:r>
              <a:rPr lang="ru-RU" sz="2800" smtClean="0"/>
              <a:t>Р. Коэну, который в 1888 г. впервые представил развернутую картину «идиопатической алалии» («слухонемоты»), высказав суждения об ее этиологии, характере повреждения речевого аппарата, механизме, динамике, симптоматике, дифференциальной диагностике и методах воспитания речи у этих детей.</a:t>
            </a:r>
          </a:p>
        </p:txBody>
      </p:sp>
      <p:sp>
        <p:nvSpPr>
          <p:cNvPr id="34818" name="Rectangle 3"/>
          <p:cNvSpPr>
            <a:spLocks noChangeArrowheads="1"/>
          </p:cNvSpPr>
          <p:nvPr/>
        </p:nvSpPr>
        <p:spPr bwMode="auto">
          <a:xfrm flipV="1">
            <a:off x="179388" y="368300"/>
            <a:ext cx="8785225" cy="366713"/>
          </a:xfrm>
          <a:prstGeom prst="rect">
            <a:avLst/>
          </a:prstGeom>
          <a:noFill/>
          <a:ln w="9525">
            <a:noFill/>
            <a:miter lim="800000"/>
            <a:headEnd/>
            <a:tailEnd/>
          </a:ln>
        </p:spPr>
        <p:txBody>
          <a:bodyPr rot="10800000">
            <a:spAutoFit/>
          </a:bodyPr>
          <a:lstStyle/>
          <a:p>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ChangeArrowheads="1"/>
          </p:cNvSpPr>
          <p:nvPr/>
        </p:nvSpPr>
        <p:spPr bwMode="auto">
          <a:xfrm>
            <a:off x="395288" y="-280988"/>
            <a:ext cx="7416800" cy="3140076"/>
          </a:xfrm>
          <a:prstGeom prst="rect">
            <a:avLst/>
          </a:prstGeom>
          <a:noFill/>
          <a:ln w="9525">
            <a:noFill/>
            <a:miter lim="800000"/>
            <a:headEnd/>
            <a:tailEnd/>
          </a:ln>
        </p:spPr>
        <p:txBody>
          <a:bodyPr anchor="ctr">
            <a:spAutoFit/>
          </a:bodyPr>
          <a:lstStyle/>
          <a:p>
            <a:endParaRPr lang="en-US" sz="2000"/>
          </a:p>
          <a:p>
            <a:endParaRPr lang="en-US" sz="2000"/>
          </a:p>
          <a:p>
            <a:r>
              <a:rPr lang="ru-RU" sz="2000"/>
              <a:t>1909 г. М.В. Богданов-Березовский (</a:t>
            </a:r>
            <a:r>
              <a:rPr lang="ru-RU" sz="2000">
                <a:hlinkClick r:id="rId2" tooltip="1867"/>
              </a:rPr>
              <a:t>1867</a:t>
            </a:r>
            <a:r>
              <a:rPr lang="ru-RU" sz="2000"/>
              <a:t>—</a:t>
            </a:r>
            <a:r>
              <a:rPr lang="ru-RU" sz="2000">
                <a:hlinkClick r:id="rId3" tooltip="1921"/>
              </a:rPr>
              <a:t>1921</a:t>
            </a:r>
            <a:r>
              <a:rPr lang="ru-RU" sz="2000"/>
              <a:t>) — русский отоларинголог и дефектолог. </a:t>
            </a:r>
          </a:p>
          <a:p>
            <a:r>
              <a:rPr lang="ru-RU" sz="2000"/>
              <a:t>В Петербурге организовал лечебно-воспитательное учреждение «Неговорящие и плохоговорящие дети в интеллектуальном и речевом отношении». </a:t>
            </a:r>
          </a:p>
          <a:p>
            <a:endParaRPr lang="ru-RU" sz="2000"/>
          </a:p>
          <a:p>
            <a:endParaRPr lang="ru-RU" sz="2000"/>
          </a:p>
          <a:p>
            <a:endParaRPr lang="ru-RU" sz="2000"/>
          </a:p>
        </p:txBody>
      </p:sp>
      <p:pic>
        <p:nvPicPr>
          <p:cNvPr id="35842" name="Picture 7" descr="Traugott_Ucenie_Freida_8d7f19a660fc62322b777373cbf84c9a"/>
          <p:cNvPicPr>
            <a:picLocks noChangeAspect="1" noChangeArrowheads="1"/>
          </p:cNvPicPr>
          <p:nvPr/>
        </p:nvPicPr>
        <p:blipFill>
          <a:blip r:embed="rId4"/>
          <a:srcRect/>
          <a:stretch>
            <a:fillRect/>
          </a:stretch>
        </p:blipFill>
        <p:spPr bwMode="auto">
          <a:xfrm>
            <a:off x="5219700" y="692150"/>
            <a:ext cx="3924300" cy="5157788"/>
          </a:xfrm>
          <a:prstGeom prst="rect">
            <a:avLst/>
          </a:prstGeom>
          <a:noFill/>
          <a:ln w="9525">
            <a:noFill/>
            <a:miter lim="800000"/>
            <a:headEnd/>
            <a:tailEnd/>
          </a:ln>
        </p:spPr>
      </p:pic>
      <p:sp>
        <p:nvSpPr>
          <p:cNvPr id="35843" name="Rectangle 8"/>
          <p:cNvSpPr>
            <a:spLocks noChangeArrowheads="1"/>
          </p:cNvSpPr>
          <p:nvPr/>
        </p:nvSpPr>
        <p:spPr bwMode="auto">
          <a:xfrm>
            <a:off x="323850" y="311150"/>
            <a:ext cx="4895850" cy="4117975"/>
          </a:xfrm>
          <a:prstGeom prst="rect">
            <a:avLst/>
          </a:prstGeom>
          <a:noFill/>
          <a:ln w="9525">
            <a:noFill/>
            <a:miter lim="800000"/>
            <a:headEnd/>
            <a:tailEnd/>
          </a:ln>
        </p:spPr>
        <p:txBody>
          <a:bodyPr anchor="ctr">
            <a:spAutoFit/>
          </a:bodyPr>
          <a:lstStyle/>
          <a:p>
            <a:endParaRPr lang="ru-RU"/>
          </a:p>
          <a:p>
            <a:endParaRPr lang="ru-RU"/>
          </a:p>
          <a:p>
            <a:endParaRPr lang="ru-RU"/>
          </a:p>
          <a:p>
            <a:endParaRPr lang="ru-RU"/>
          </a:p>
          <a:p>
            <a:endParaRPr lang="ru-RU"/>
          </a:p>
          <a:p>
            <a:endParaRPr lang="ru-RU"/>
          </a:p>
          <a:p>
            <a:endParaRPr lang="ru-RU"/>
          </a:p>
          <a:p>
            <a:r>
              <a:rPr lang="ru-RU"/>
              <a:t/>
            </a:r>
            <a:br>
              <a:rPr lang="ru-RU"/>
            </a:br>
            <a:r>
              <a:rPr lang="ru-RU" sz="2000"/>
              <a:t>1940 г. Н.Н. Трауготт впервые в работе </a:t>
            </a:r>
          </a:p>
          <a:p>
            <a:r>
              <a:rPr lang="ru-RU" sz="2000"/>
              <a:t>«К организации и методике логопедической работы при моторной алалии» описала этих детей. Основой ее работы было преобладание индивидуальной работы. </a:t>
            </a:r>
          </a:p>
        </p:txBody>
      </p:sp>
      <p:sp>
        <p:nvSpPr>
          <p:cNvPr id="35844" name="Rectangle 10"/>
          <p:cNvSpPr>
            <a:spLocks noChangeArrowheads="1"/>
          </p:cNvSpPr>
          <p:nvPr/>
        </p:nvSpPr>
        <p:spPr bwMode="auto">
          <a:xfrm>
            <a:off x="4787900" y="5075238"/>
            <a:ext cx="3690938" cy="549275"/>
          </a:xfrm>
          <a:prstGeom prst="rect">
            <a:avLst/>
          </a:prstGeom>
          <a:noFill/>
          <a:ln w="9525">
            <a:noFill/>
            <a:miter lim="800000"/>
            <a:headEnd/>
            <a:tailEnd/>
          </a:ln>
        </p:spPr>
        <p:txBody>
          <a:bodyPr anchor="ctr">
            <a:spAutoFit/>
          </a:bodyPr>
          <a:lstStyle/>
          <a:p>
            <a:pPr algn="ctr"/>
            <a:r>
              <a:rPr lang="ru-RU" sz="1200" b="1"/>
              <a:t>Наталия Николаевна Трауготт</a:t>
            </a:r>
            <a:r>
              <a:rPr lang="ru-RU"/>
              <a:t> </a:t>
            </a:r>
          </a:p>
          <a:p>
            <a:pPr algn="ctr"/>
            <a:r>
              <a:rPr lang="ru-RU" sz="1200" b="1"/>
              <a:t>(1904-1994)</a:t>
            </a:r>
          </a:p>
        </p:txBody>
      </p:sp>
      <p:sp>
        <p:nvSpPr>
          <p:cNvPr id="35845" name="Rectangle 11"/>
          <p:cNvSpPr>
            <a:spLocks noChangeArrowheads="1"/>
          </p:cNvSpPr>
          <p:nvPr/>
        </p:nvSpPr>
        <p:spPr bwMode="auto">
          <a:xfrm>
            <a:off x="0" y="5789613"/>
            <a:ext cx="9144000" cy="581025"/>
          </a:xfrm>
          <a:prstGeom prst="rect">
            <a:avLst/>
          </a:prstGeom>
          <a:noFill/>
          <a:ln w="9525">
            <a:noFill/>
            <a:miter lim="800000"/>
            <a:headEnd/>
            <a:tailEnd/>
          </a:ln>
        </p:spPr>
        <p:txBody>
          <a:bodyPr anchor="ctr">
            <a:spAutoFit/>
          </a:bodyPr>
          <a:lstStyle/>
          <a:p>
            <a:r>
              <a:rPr lang="ru-RU" sz="1600" b="1">
                <a:solidFill>
                  <a:srgbClr val="009999"/>
                </a:solidFill>
              </a:rPr>
              <a:t>1975-1977 г.г. вышло постановление «О дальнейшем совершенствовании работы с «неговорящими» детьми»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179388" y="0"/>
            <a:ext cx="7056437" cy="2319338"/>
          </a:xfrm>
          <a:prstGeom prst="rect">
            <a:avLst/>
          </a:prstGeom>
          <a:noFill/>
          <a:ln w="9525">
            <a:noFill/>
            <a:miter lim="800000"/>
            <a:headEnd/>
            <a:tailEnd/>
          </a:ln>
        </p:spPr>
        <p:txBody>
          <a:bodyPr anchor="ctr">
            <a:spAutoFit/>
          </a:bodyPr>
          <a:lstStyle/>
          <a:p>
            <a:endParaRPr lang="ru-RU" sz="2000"/>
          </a:p>
          <a:p>
            <a:r>
              <a:rPr lang="ru-RU"/>
              <a:t>Значительный вклад в изучение алалии внесли Г. Гутцман (1894), А. Либманн (1900), М. В. Богданов-Березовский (1909), Э. Фрешельс (1931), а в более позднее время М. Е. Хватцев,</a:t>
            </a:r>
          </a:p>
          <a:p>
            <a:r>
              <a:rPr lang="ru-RU"/>
              <a:t>Н. Н. Трауготт, В. К. Орфинская, Р. Е. Левина, Л. В. Мелехова, Г. В. Мациевская, Е. Ф. Соботович, В. А. Ковшиков, С. Н. Шаховская, В. К. Воробьева.</a:t>
            </a:r>
          </a:p>
          <a:p>
            <a:endParaRPr lang="ru-RU"/>
          </a:p>
        </p:txBody>
      </p:sp>
      <p:sp>
        <p:nvSpPr>
          <p:cNvPr id="36866" name="Rectangle 5"/>
          <p:cNvSpPr>
            <a:spLocks noChangeArrowheads="1"/>
          </p:cNvSpPr>
          <p:nvPr/>
        </p:nvSpPr>
        <p:spPr bwMode="auto">
          <a:xfrm>
            <a:off x="179388" y="1527175"/>
            <a:ext cx="7056437" cy="2563813"/>
          </a:xfrm>
          <a:prstGeom prst="rect">
            <a:avLst/>
          </a:prstGeom>
          <a:noFill/>
          <a:ln w="9525">
            <a:noFill/>
            <a:miter lim="800000"/>
            <a:headEnd/>
            <a:tailEnd/>
          </a:ln>
        </p:spPr>
        <p:txBody>
          <a:bodyPr anchor="ctr">
            <a:spAutoFit/>
          </a:bodyPr>
          <a:lstStyle/>
          <a:p>
            <a:endParaRPr lang="ru-RU"/>
          </a:p>
          <a:p>
            <a:endParaRPr lang="ru-RU"/>
          </a:p>
          <a:p>
            <a:r>
              <a:rPr lang="ru-RU"/>
              <a:t>В работах разных авторов выявлены особенности речевого развития и структуры дефекта при алалии на основе применения различных критериев: физиологических, клинических, психологических, лингвистических, психолингвистических и др. Описаны различные формы алалии, разработана методика логопедического воздействия при разных формах недоразвития речи. </a:t>
            </a:r>
          </a:p>
        </p:txBody>
      </p:sp>
      <p:sp>
        <p:nvSpPr>
          <p:cNvPr id="36867" name="Rectangle 6"/>
          <p:cNvSpPr>
            <a:spLocks noChangeArrowheads="1"/>
          </p:cNvSpPr>
          <p:nvPr/>
        </p:nvSpPr>
        <p:spPr bwMode="auto">
          <a:xfrm>
            <a:off x="179388" y="4156075"/>
            <a:ext cx="6048375" cy="2563813"/>
          </a:xfrm>
          <a:prstGeom prst="rect">
            <a:avLst/>
          </a:prstGeom>
          <a:noFill/>
          <a:ln w="9525">
            <a:noFill/>
            <a:miter lim="800000"/>
            <a:headEnd/>
            <a:tailEnd/>
          </a:ln>
        </p:spPr>
        <p:txBody>
          <a:bodyPr anchor="ctr">
            <a:spAutoFit/>
          </a:bodyPr>
          <a:lstStyle/>
          <a:p>
            <a:r>
              <a:rPr lang="ru-RU"/>
              <a:t>Успехи в изучении алалии в работах новейшего периода достигнуты благодаря тому, что исследователи в своей деятельности стали широко опираться на методологию комплексного синдромального подхода к анализу дефекта. Доминирующим при этом является психолингвистический аспект изучения, представленный в работах Е. Ф. Соботович, В. А. Ковшикова, Б. М. Гриншпуна. </a:t>
            </a:r>
          </a:p>
        </p:txBody>
      </p:sp>
      <p:pic>
        <p:nvPicPr>
          <p:cNvPr id="36868" name="Picture 8" descr="510_big"/>
          <p:cNvPicPr>
            <a:picLocks noChangeAspect="1" noChangeArrowheads="1"/>
          </p:cNvPicPr>
          <p:nvPr/>
        </p:nvPicPr>
        <p:blipFill>
          <a:blip r:embed="rId2"/>
          <a:srcRect/>
          <a:stretch>
            <a:fillRect/>
          </a:stretch>
        </p:blipFill>
        <p:spPr bwMode="auto">
          <a:xfrm>
            <a:off x="6084888" y="4076700"/>
            <a:ext cx="2857500" cy="26368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ru-RU" sz="2800" b="1" smtClean="0">
                <a:solidFill>
                  <a:srgbClr val="33CC33"/>
                </a:solidFill>
              </a:rPr>
              <a:t>3</a:t>
            </a:r>
            <a:r>
              <a:rPr lang="en-US" sz="2800" b="1" smtClean="0">
                <a:solidFill>
                  <a:srgbClr val="33CC33"/>
                </a:solidFill>
              </a:rPr>
              <a:t>.</a:t>
            </a:r>
            <a:r>
              <a:rPr lang="ru-RU" sz="2800" b="1" smtClean="0">
                <a:solidFill>
                  <a:srgbClr val="33CC33"/>
                </a:solidFill>
              </a:rPr>
              <a:t>Статистические данные</a:t>
            </a:r>
          </a:p>
        </p:txBody>
      </p:sp>
      <p:sp>
        <p:nvSpPr>
          <p:cNvPr id="37890" name="Rectangle 3"/>
          <p:cNvSpPr>
            <a:spLocks noGrp="1" noChangeArrowheads="1"/>
          </p:cNvSpPr>
          <p:nvPr>
            <p:ph type="body" idx="1"/>
          </p:nvPr>
        </p:nvSpPr>
        <p:spPr>
          <a:xfrm>
            <a:off x="250825" y="1125538"/>
            <a:ext cx="4681538" cy="5000625"/>
          </a:xfrm>
        </p:spPr>
        <p:txBody>
          <a:bodyPr/>
          <a:lstStyle/>
          <a:p>
            <a:pPr algn="ctr" eaLnBrk="1" hangingPunct="1">
              <a:lnSpc>
                <a:spcPct val="90000"/>
              </a:lnSpc>
              <a:buFontTx/>
              <a:buNone/>
            </a:pPr>
            <a:r>
              <a:rPr lang="ru-RU" sz="2400" smtClean="0"/>
              <a:t>Имеются данные о том, что среди детей дошкольного возраста алалия встречается примерно у 1%, а среди детей школьного возраста —у 0,6—0,2%. В целом можно считать, что алалия встречается у 0,1% населения. Авторы подчеркивают, что у мальчиков это нарушение речи встречается в 2 раза чаще, чем у девочек. </a:t>
            </a:r>
          </a:p>
        </p:txBody>
      </p:sp>
      <p:pic>
        <p:nvPicPr>
          <p:cNvPr id="37891" name="Picture 4" descr="detskaja-zhadnost-kak-s-nej-borotsj_1"/>
          <p:cNvPicPr>
            <a:picLocks noChangeAspect="1" noChangeArrowheads="1"/>
          </p:cNvPicPr>
          <p:nvPr/>
        </p:nvPicPr>
        <p:blipFill>
          <a:blip r:embed="rId2"/>
          <a:srcRect/>
          <a:stretch>
            <a:fillRect/>
          </a:stretch>
        </p:blipFill>
        <p:spPr bwMode="auto">
          <a:xfrm>
            <a:off x="5003800" y="1268413"/>
            <a:ext cx="4140200" cy="36004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68313" y="0"/>
            <a:ext cx="8229600" cy="1143000"/>
          </a:xfrm>
        </p:spPr>
        <p:txBody>
          <a:bodyPr/>
          <a:lstStyle/>
          <a:p>
            <a:pPr eaLnBrk="1" hangingPunct="1"/>
            <a:r>
              <a:rPr lang="en-US" sz="3200" b="1" smtClean="0">
                <a:solidFill>
                  <a:srgbClr val="00CC00"/>
                </a:solidFill>
              </a:rPr>
              <a:t>4.</a:t>
            </a:r>
            <a:r>
              <a:rPr lang="ru-RU" sz="3200" b="1" smtClean="0">
                <a:solidFill>
                  <a:srgbClr val="00CC00"/>
                </a:solidFill>
              </a:rPr>
              <a:t>Причины алалии</a:t>
            </a:r>
            <a:r>
              <a:rPr lang="ru-RU" sz="3200" b="1" smtClean="0"/>
              <a:t/>
            </a:r>
            <a:br>
              <a:rPr lang="ru-RU" sz="3200" b="1" smtClean="0"/>
            </a:br>
            <a:endParaRPr lang="ru-RU" sz="3200" b="1" smtClean="0"/>
          </a:p>
        </p:txBody>
      </p:sp>
      <p:sp>
        <p:nvSpPr>
          <p:cNvPr id="38914" name="Rectangle 3"/>
          <p:cNvSpPr>
            <a:spLocks noGrp="1" noChangeArrowheads="1"/>
          </p:cNvSpPr>
          <p:nvPr>
            <p:ph type="body" idx="1"/>
          </p:nvPr>
        </p:nvSpPr>
        <p:spPr>
          <a:xfrm>
            <a:off x="0" y="620713"/>
            <a:ext cx="5724525" cy="6237287"/>
          </a:xfrm>
        </p:spPr>
        <p:txBody>
          <a:bodyPr/>
          <a:lstStyle/>
          <a:p>
            <a:pPr marL="609600" indent="-609600" algn="ctr" eaLnBrk="1" hangingPunct="1">
              <a:lnSpc>
                <a:spcPct val="80000"/>
              </a:lnSpc>
              <a:buFontTx/>
              <a:buNone/>
            </a:pPr>
            <a:r>
              <a:rPr lang="ru-RU" sz="1800" smtClean="0">
                <a:solidFill>
                  <a:schemeClr val="tx2"/>
                </a:solidFill>
              </a:rPr>
              <a:t>Приводящие к алалии факторы многообразны и могут воздействовать в различные периоды раннего онтогенеза. Так, в антенатальном периоде к органическому поражению речевых центров коры головного мозга могут приводить</a:t>
            </a:r>
            <a:r>
              <a:rPr lang="en-US" sz="1800" smtClean="0">
                <a:solidFill>
                  <a:schemeClr val="tx2"/>
                </a:solidFill>
              </a:rPr>
              <a:t>:</a:t>
            </a:r>
            <a:r>
              <a:rPr lang="ru-RU" sz="1800" smtClean="0">
                <a:solidFill>
                  <a:schemeClr val="tx2"/>
                </a:solidFill>
              </a:rPr>
              <a:t> </a:t>
            </a:r>
            <a:endParaRPr lang="en-US" sz="1800" smtClean="0">
              <a:solidFill>
                <a:schemeClr val="tx2"/>
              </a:solidFill>
            </a:endParaRPr>
          </a:p>
          <a:p>
            <a:pPr marL="609600" indent="-609600" eaLnBrk="1" hangingPunct="1">
              <a:lnSpc>
                <a:spcPct val="80000"/>
              </a:lnSpc>
            </a:pPr>
            <a:r>
              <a:rPr lang="ru-RU" sz="1800" smtClean="0">
                <a:solidFill>
                  <a:schemeClr val="tx2"/>
                </a:solidFill>
              </a:rPr>
              <a:t>гипоксия плода, </a:t>
            </a:r>
            <a:endParaRPr lang="en-US" sz="1800" smtClean="0">
              <a:solidFill>
                <a:schemeClr val="tx2"/>
              </a:solidFill>
            </a:endParaRPr>
          </a:p>
          <a:p>
            <a:pPr marL="609600" indent="-609600" eaLnBrk="1" hangingPunct="1">
              <a:lnSpc>
                <a:spcPct val="80000"/>
              </a:lnSpc>
            </a:pPr>
            <a:r>
              <a:rPr lang="ru-RU" sz="1800" smtClean="0">
                <a:solidFill>
                  <a:schemeClr val="tx2"/>
                </a:solidFill>
              </a:rPr>
              <a:t>внутриутробное инфицирование (TORCH-синдром), </a:t>
            </a:r>
            <a:endParaRPr lang="en-US" sz="1800" smtClean="0">
              <a:solidFill>
                <a:schemeClr val="tx2"/>
              </a:solidFill>
            </a:endParaRPr>
          </a:p>
          <a:p>
            <a:pPr marL="609600" indent="-609600" eaLnBrk="1" hangingPunct="1">
              <a:lnSpc>
                <a:spcPct val="80000"/>
              </a:lnSpc>
            </a:pPr>
            <a:r>
              <a:rPr lang="ru-RU" sz="1800" smtClean="0">
                <a:solidFill>
                  <a:schemeClr val="tx2"/>
                </a:solidFill>
              </a:rPr>
              <a:t>угроза самопроизвольного прерывания беременности, токсикозы, </a:t>
            </a:r>
            <a:endParaRPr lang="en-US" sz="1800" smtClean="0">
              <a:solidFill>
                <a:schemeClr val="tx2"/>
              </a:solidFill>
            </a:endParaRPr>
          </a:p>
          <a:p>
            <a:pPr marL="609600" indent="-609600" eaLnBrk="1" hangingPunct="1">
              <a:lnSpc>
                <a:spcPct val="80000"/>
              </a:lnSpc>
            </a:pPr>
            <a:r>
              <a:rPr lang="ru-RU" sz="1800" smtClean="0">
                <a:solidFill>
                  <a:schemeClr val="tx2"/>
                </a:solidFill>
              </a:rPr>
              <a:t>падения беременной с травматизацией плода, </a:t>
            </a:r>
            <a:endParaRPr lang="en-US" sz="1800" smtClean="0">
              <a:solidFill>
                <a:schemeClr val="tx2"/>
              </a:solidFill>
            </a:endParaRPr>
          </a:p>
          <a:p>
            <a:pPr marL="609600" indent="-609600" eaLnBrk="1" hangingPunct="1">
              <a:lnSpc>
                <a:spcPct val="80000"/>
              </a:lnSpc>
            </a:pPr>
            <a:r>
              <a:rPr lang="ru-RU" sz="1800" smtClean="0">
                <a:solidFill>
                  <a:schemeClr val="tx2"/>
                </a:solidFill>
              </a:rPr>
              <a:t>хронические соматические заболевания будущей мамы (артериальная гипотония или гипертензия, сердечная или легочная недостаточность). </a:t>
            </a:r>
          </a:p>
          <a:p>
            <a:pPr marL="609600" indent="-609600" eaLnBrk="1" hangingPunct="1">
              <a:lnSpc>
                <a:spcPct val="80000"/>
              </a:lnSpc>
            </a:pPr>
            <a:r>
              <a:rPr lang="ru-RU" sz="1800" smtClean="0"/>
              <a:t>злоупотребление алкоголем, курение беременной; </a:t>
            </a:r>
          </a:p>
          <a:p>
            <a:pPr marL="609600" indent="-609600" eaLnBrk="1" hangingPunct="1">
              <a:lnSpc>
                <a:spcPct val="80000"/>
              </a:lnSpc>
            </a:pPr>
            <a:r>
              <a:rPr lang="ru-RU" sz="1800" smtClean="0"/>
              <a:t>стрессы; </a:t>
            </a:r>
          </a:p>
          <a:p>
            <a:pPr marL="609600" indent="-609600" eaLnBrk="1" hangingPunct="1">
              <a:lnSpc>
                <a:spcPct val="80000"/>
              </a:lnSpc>
            </a:pPr>
            <a:r>
              <a:rPr lang="ru-RU" sz="1800" smtClean="0"/>
              <a:t>отслоение плаценты; </a:t>
            </a:r>
          </a:p>
          <a:p>
            <a:pPr marL="609600" indent="-609600" eaLnBrk="1" hangingPunct="1">
              <a:lnSpc>
                <a:spcPct val="80000"/>
              </a:lnSpc>
            </a:pPr>
            <a:r>
              <a:rPr lang="ru-RU" sz="1800" smtClean="0"/>
              <a:t>гормональные нарушения; маточная недостаточность. </a:t>
            </a:r>
          </a:p>
          <a:p>
            <a:pPr marL="609600" indent="-609600" eaLnBrk="1" hangingPunct="1">
              <a:lnSpc>
                <a:spcPct val="80000"/>
              </a:lnSpc>
              <a:buFontTx/>
              <a:buNone/>
            </a:pPr>
            <a:endParaRPr lang="ru-RU" sz="1800" smtClean="0"/>
          </a:p>
          <a:p>
            <a:pPr marL="609600" indent="-609600" eaLnBrk="1" hangingPunct="1">
              <a:lnSpc>
                <a:spcPct val="80000"/>
              </a:lnSpc>
              <a:buFontTx/>
              <a:buNone/>
            </a:pPr>
            <a:endParaRPr lang="ru-RU" sz="1800" smtClean="0"/>
          </a:p>
          <a:p>
            <a:pPr marL="609600" indent="-609600" eaLnBrk="1" hangingPunct="1">
              <a:lnSpc>
                <a:spcPct val="80000"/>
              </a:lnSpc>
            </a:pPr>
            <a:endParaRPr lang="en-US" sz="2000" smtClean="0"/>
          </a:p>
        </p:txBody>
      </p:sp>
      <p:pic>
        <p:nvPicPr>
          <p:cNvPr id="38915" name="Picture 6" descr="105523_NpAdvHover-e1448741222563"/>
          <p:cNvPicPr>
            <a:picLocks noChangeAspect="1" noChangeArrowheads="1"/>
          </p:cNvPicPr>
          <p:nvPr/>
        </p:nvPicPr>
        <p:blipFill>
          <a:blip r:embed="rId2"/>
          <a:srcRect/>
          <a:stretch>
            <a:fillRect/>
          </a:stretch>
        </p:blipFill>
        <p:spPr bwMode="auto">
          <a:xfrm>
            <a:off x="5940425" y="1412875"/>
            <a:ext cx="3203575" cy="33258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0" y="2636838"/>
            <a:ext cx="3779838" cy="3735387"/>
          </a:xfrm>
          <a:prstGeom prst="rect">
            <a:avLst/>
          </a:prstGeom>
          <a:noFill/>
          <a:ln w="9525">
            <a:noFill/>
            <a:miter lim="800000"/>
            <a:headEnd/>
            <a:tailEnd/>
          </a:ln>
        </p:spPr>
        <p:txBody>
          <a:bodyPr>
            <a:spAutoFit/>
          </a:bodyPr>
          <a:lstStyle/>
          <a:p>
            <a:pPr>
              <a:lnSpc>
                <a:spcPct val="80000"/>
              </a:lnSpc>
              <a:spcBef>
                <a:spcPct val="50000"/>
              </a:spcBef>
            </a:pPr>
            <a:r>
              <a:rPr lang="ru-RU">
                <a:solidFill>
                  <a:schemeClr val="tx2"/>
                </a:solidFill>
              </a:rPr>
              <a:t>Закономерным итогом отягощенного течения беременности служат осложнения родов и перинатальная патология. Алалия может являться следствием асфиксии новорожденных, недоношенности, внутричерепной родовой травмы при преждевременных, скоротечных или затяжных родах, применении инструментальных акушерских пособий. </a:t>
            </a:r>
          </a:p>
          <a:p>
            <a:pPr>
              <a:lnSpc>
                <a:spcPct val="80000"/>
              </a:lnSpc>
              <a:spcBef>
                <a:spcPct val="50000"/>
              </a:spcBef>
            </a:pPr>
            <a:endParaRPr lang="ru-RU"/>
          </a:p>
        </p:txBody>
      </p:sp>
      <p:sp>
        <p:nvSpPr>
          <p:cNvPr id="39938" name="Rectangle 5"/>
          <p:cNvSpPr>
            <a:spLocks noChangeArrowheads="1"/>
          </p:cNvSpPr>
          <p:nvPr/>
        </p:nvSpPr>
        <p:spPr bwMode="auto">
          <a:xfrm>
            <a:off x="0" y="420688"/>
            <a:ext cx="4500563" cy="2014537"/>
          </a:xfrm>
          <a:prstGeom prst="rect">
            <a:avLst/>
          </a:prstGeom>
          <a:noFill/>
          <a:ln w="9525">
            <a:noFill/>
            <a:miter lim="800000"/>
            <a:headEnd/>
            <a:tailEnd/>
          </a:ln>
        </p:spPr>
        <p:txBody>
          <a:bodyPr anchor="ctr">
            <a:spAutoFit/>
          </a:bodyPr>
          <a:lstStyle/>
          <a:p>
            <a:pPr marL="342900" indent="-342900" algn="ctr"/>
            <a:r>
              <a:rPr lang="ru-RU"/>
              <a:t>В перинатальный и родовой периоды могут быть другие причины: </a:t>
            </a:r>
          </a:p>
          <a:p>
            <a:pPr marL="342900" indent="-342900" algn="ctr"/>
            <a:endParaRPr lang="ru-RU"/>
          </a:p>
          <a:p>
            <a:pPr marL="342900" indent="-342900">
              <a:buFontTx/>
              <a:buAutoNum type="arabicPeriod"/>
            </a:pPr>
            <a:r>
              <a:rPr lang="ru-RU"/>
              <a:t>кислородное голодание плода; </a:t>
            </a:r>
          </a:p>
          <a:p>
            <a:pPr marL="342900" indent="-342900">
              <a:buFontTx/>
              <a:buAutoNum type="arabicPeriod"/>
            </a:pPr>
            <a:r>
              <a:rPr lang="ru-RU"/>
              <a:t>слабые или стремительные роды; </a:t>
            </a:r>
          </a:p>
          <a:p>
            <a:pPr marL="342900" indent="-342900">
              <a:buFontTx/>
              <a:buAutoNum type="arabicPeriod"/>
            </a:pPr>
            <a:r>
              <a:rPr lang="ru-RU"/>
              <a:t>пуповинное обвитие; </a:t>
            </a:r>
          </a:p>
          <a:p>
            <a:pPr marL="342900" indent="-342900">
              <a:buFontTx/>
              <a:buAutoNum type="arabicPeriod"/>
            </a:pPr>
            <a:r>
              <a:rPr lang="ru-RU"/>
              <a:t>переохлаждение ребенка. </a:t>
            </a:r>
          </a:p>
        </p:txBody>
      </p:sp>
      <p:pic>
        <p:nvPicPr>
          <p:cNvPr id="39939" name="Picture 7" descr="32DP6a5cuxQ"/>
          <p:cNvPicPr>
            <a:picLocks noChangeAspect="1" noChangeArrowheads="1"/>
          </p:cNvPicPr>
          <p:nvPr/>
        </p:nvPicPr>
        <p:blipFill>
          <a:blip r:embed="rId2"/>
          <a:srcRect/>
          <a:stretch>
            <a:fillRect/>
          </a:stretch>
        </p:blipFill>
        <p:spPr bwMode="auto">
          <a:xfrm>
            <a:off x="4381500" y="476250"/>
            <a:ext cx="4583113" cy="31813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Заголовок 1"/>
          <p:cNvSpPr>
            <a:spLocks noGrp="1"/>
          </p:cNvSpPr>
          <p:nvPr>
            <p:ph type="title" idx="4294967295"/>
          </p:nvPr>
        </p:nvSpPr>
        <p:spPr>
          <a:xfrm>
            <a:off x="611188" y="836613"/>
            <a:ext cx="6624637" cy="5113337"/>
          </a:xfrm>
        </p:spPr>
        <p:txBody>
          <a:bodyPr/>
          <a:lstStyle/>
          <a:p>
            <a:pPr algn="just" eaLnBrk="1" hangingPunct="1"/>
            <a:r>
              <a:rPr lang="ru-RU" sz="1600" smtClean="0"/>
              <a:t/>
            </a:r>
            <a:br>
              <a:rPr lang="ru-RU" sz="1600" smtClean="0"/>
            </a:br>
            <a:endParaRPr lang="ru-RU" sz="4000" smtClean="0"/>
          </a:p>
        </p:txBody>
      </p:sp>
      <p:sp>
        <p:nvSpPr>
          <p:cNvPr id="40962" name="Rectangle 3"/>
          <p:cNvSpPr>
            <a:spLocks noChangeArrowheads="1"/>
          </p:cNvSpPr>
          <p:nvPr/>
        </p:nvSpPr>
        <p:spPr bwMode="auto">
          <a:xfrm>
            <a:off x="0" y="149225"/>
            <a:ext cx="5292725" cy="5859463"/>
          </a:xfrm>
          <a:prstGeom prst="rect">
            <a:avLst/>
          </a:prstGeom>
          <a:noFill/>
          <a:ln w="9525">
            <a:noFill/>
            <a:miter lim="800000"/>
            <a:headEnd/>
            <a:tailEnd/>
          </a:ln>
        </p:spPr>
        <p:txBody>
          <a:bodyPr anchor="ctr">
            <a:spAutoFit/>
          </a:bodyPr>
          <a:lstStyle/>
          <a:p>
            <a:r>
              <a:rPr lang="ru-RU">
                <a:solidFill>
                  <a:schemeClr val="tx2"/>
                </a:solidFill>
              </a:rPr>
              <a:t>В числе этиопатогенетических факторов алалии, воздействующих в первые годы жизни ребенка, следует выделить энцефалиты, менингиты, ЧМТ, соматические заболевания,  приводящие к истощению ЦНС (гипотрофию). Некоторые исследователи указывают на наследственную, семейную предрасположенность к алалии. Частые и продолжительные заболевания детей в первые годы жизни (ОРВИ, пневмонии, эндокринопатии, рахит</a:t>
            </a:r>
            <a:r>
              <a:rPr lang="en-US">
                <a:solidFill>
                  <a:schemeClr val="tx2"/>
                </a:solidFill>
              </a:rPr>
              <a:t>,</a:t>
            </a:r>
            <a:r>
              <a:rPr lang="ru-RU">
                <a:solidFill>
                  <a:schemeClr val="tx2"/>
                </a:solidFill>
              </a:rPr>
              <a:t> краснуха и пр.), операции под общим наркозом, неблагоприятные социальные условия (педагогическая запущенность, синдром госпитализма, дефицит речевых контактов) усугубляют действие ведущих причин алалии. </a:t>
            </a:r>
          </a:p>
          <a:p>
            <a:endParaRPr lang="ru-RU"/>
          </a:p>
          <a:p>
            <a:r>
              <a:rPr lang="ru-RU"/>
              <a:t>Как правило, в анамнезе детей с алалией прослеживается участие не одного, а целого комплекса факторов, приводящих к минимальной мозговой дисфункции </a:t>
            </a:r>
          </a:p>
        </p:txBody>
      </p:sp>
      <p:pic>
        <p:nvPicPr>
          <p:cNvPr id="40963" name="Picture 5" descr="8"/>
          <p:cNvPicPr>
            <a:picLocks noChangeAspect="1" noChangeArrowheads="1"/>
          </p:cNvPicPr>
          <p:nvPr/>
        </p:nvPicPr>
        <p:blipFill>
          <a:blip r:embed="rId3"/>
          <a:srcRect/>
          <a:stretch>
            <a:fillRect/>
          </a:stretch>
        </p:blipFill>
        <p:spPr bwMode="auto">
          <a:xfrm>
            <a:off x="5076825" y="1341438"/>
            <a:ext cx="3743325" cy="3024187"/>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250825" y="303213"/>
            <a:ext cx="4176713" cy="4760912"/>
          </a:xfrm>
          <a:prstGeom prst="rect">
            <a:avLst/>
          </a:prstGeom>
          <a:noFill/>
          <a:ln w="9525">
            <a:noFill/>
            <a:miter lim="800000"/>
            <a:headEnd/>
            <a:tailEnd/>
          </a:ln>
        </p:spPr>
        <p:txBody>
          <a:bodyPr anchor="ctr">
            <a:spAutoFit/>
          </a:bodyPr>
          <a:lstStyle/>
          <a:p>
            <a:r>
              <a:rPr lang="ru-RU"/>
              <a:t>Органические повреждения головного мозга вызывают замедление созревания нервных клеток, которые остаются на стадии молодых незрелых нейробластов. Это сопровождается снижением возбудимости нейронов, инертностью основных нервных процессов, функциональной истощаемостью клеток мозга. Поражения коры головного мозга при алалии носят нерезко выраженный, но множественный и билатеральный характер, что ограничивает самостоятельные компенсаторные возможности речевого развития. </a:t>
            </a:r>
          </a:p>
        </p:txBody>
      </p:sp>
      <p:pic>
        <p:nvPicPr>
          <p:cNvPr id="43010" name="Picture 4" descr="1187923-161626-4x192452"/>
          <p:cNvPicPr>
            <a:picLocks noChangeAspect="1" noChangeArrowheads="1"/>
          </p:cNvPicPr>
          <p:nvPr/>
        </p:nvPicPr>
        <p:blipFill>
          <a:blip r:embed="rId2"/>
          <a:srcRect/>
          <a:stretch>
            <a:fillRect/>
          </a:stretch>
        </p:blipFill>
        <p:spPr bwMode="auto">
          <a:xfrm>
            <a:off x="4643438" y="333375"/>
            <a:ext cx="3314700" cy="2543175"/>
          </a:xfrm>
          <a:prstGeom prst="rect">
            <a:avLst/>
          </a:prstGeom>
          <a:noFill/>
          <a:ln w="9525">
            <a:noFill/>
            <a:miter lim="800000"/>
            <a:headEnd/>
            <a:tailEnd/>
          </a:ln>
        </p:spPr>
      </p:pic>
      <p:pic>
        <p:nvPicPr>
          <p:cNvPr id="43011" name="Picture 6" descr="%D0%92%D0%BE%D1%81%D1%81%D1%82%D0%B0%D0%BD%D0%BE%D0%B2%D0%BB%D0%B5%D0%BD%D0%B8%D0%B5-%D0%BF%D0%BE%D0%B2%D1%80%D0%B5%D0%B6%D0%B4%D0%B5%D0%BD%D0%BD%D1%8B%D1%85-%D0%BA%D0%BB%D0%B5%D1%82%D0%BE%D0%BA-%D0%B3%D0%BE%D0%BB%D0%BE%D0%B2%D0%BD%D0%BE%D0%B3%D0%BE-%D0%BC%D0%BE%D0%B7%D0%B3%D0%B0-300x225"/>
          <p:cNvPicPr>
            <a:picLocks noChangeAspect="1" noChangeArrowheads="1"/>
          </p:cNvPicPr>
          <p:nvPr/>
        </p:nvPicPr>
        <p:blipFill>
          <a:blip r:embed="rId3"/>
          <a:srcRect/>
          <a:stretch>
            <a:fillRect/>
          </a:stretch>
        </p:blipFill>
        <p:spPr bwMode="auto">
          <a:xfrm>
            <a:off x="4643438" y="3068638"/>
            <a:ext cx="3362325" cy="2447925"/>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539750" y="0"/>
            <a:ext cx="8229600" cy="1143000"/>
          </a:xfrm>
        </p:spPr>
        <p:txBody>
          <a:bodyPr/>
          <a:lstStyle/>
          <a:p>
            <a:pPr eaLnBrk="1" hangingPunct="1"/>
            <a:r>
              <a:rPr lang="en-US" sz="2800" b="1" smtClean="0">
                <a:solidFill>
                  <a:srgbClr val="00CC00"/>
                </a:solidFill>
              </a:rPr>
              <a:t>5. </a:t>
            </a:r>
            <a:r>
              <a:rPr lang="ru-RU" sz="2800" b="1" smtClean="0">
                <a:solidFill>
                  <a:srgbClr val="00CC00"/>
                </a:solidFill>
              </a:rPr>
              <a:t>Диагностика речевой дисфункции</a:t>
            </a:r>
            <a:r>
              <a:rPr lang="en-US" sz="2800" b="1" smtClean="0">
                <a:solidFill>
                  <a:srgbClr val="00CC00"/>
                </a:solidFill>
              </a:rPr>
              <a:t>.</a:t>
            </a:r>
            <a:r>
              <a:rPr lang="ru-RU" sz="4800" smtClean="0"/>
              <a:t> </a:t>
            </a:r>
          </a:p>
        </p:txBody>
      </p:sp>
      <p:sp>
        <p:nvSpPr>
          <p:cNvPr id="44034" name="Rectangle 3"/>
          <p:cNvSpPr>
            <a:spLocks noGrp="1" noChangeArrowheads="1"/>
          </p:cNvSpPr>
          <p:nvPr>
            <p:ph type="body" idx="1"/>
          </p:nvPr>
        </p:nvSpPr>
        <p:spPr>
          <a:xfrm>
            <a:off x="0" y="1268413"/>
            <a:ext cx="5580063" cy="4598987"/>
          </a:xfrm>
        </p:spPr>
        <p:txBody>
          <a:bodyPr/>
          <a:lstStyle/>
          <a:p>
            <a:pPr marL="609600" indent="-609600" algn="ctr" eaLnBrk="1" hangingPunct="1">
              <a:buFontTx/>
              <a:buNone/>
            </a:pPr>
            <a:r>
              <a:rPr lang="ru-RU" sz="1600" smtClean="0"/>
              <a:t>Для того чтобы лечение заболевания было эффективным, необходима полноценная диагностика: </a:t>
            </a:r>
            <a:endParaRPr lang="en-US" sz="1600" smtClean="0"/>
          </a:p>
          <a:p>
            <a:pPr marL="609600" indent="-609600" algn="ctr" eaLnBrk="1" hangingPunct="1">
              <a:buFontTx/>
              <a:buNone/>
            </a:pPr>
            <a:endParaRPr lang="en-US" sz="1600" smtClean="0"/>
          </a:p>
          <a:p>
            <a:pPr marL="609600" indent="-609600" eaLnBrk="1" hangingPunct="1">
              <a:buFontTx/>
              <a:buAutoNum type="arabicPeriod"/>
            </a:pPr>
            <a:r>
              <a:rPr lang="ru-RU" sz="1600" b="1" smtClean="0"/>
              <a:t>Тщательное изучение анамнеза </a:t>
            </a:r>
            <a:endParaRPr lang="en-US" sz="1600" b="1" smtClean="0"/>
          </a:p>
          <a:p>
            <a:pPr marL="609600" indent="-609600" eaLnBrk="1" hangingPunct="1">
              <a:buFontTx/>
              <a:buAutoNum type="arabicPeriod"/>
            </a:pPr>
            <a:r>
              <a:rPr lang="ru-RU" sz="1600" b="1" smtClean="0"/>
              <a:t>Проведение электроэнцефалограммы</a:t>
            </a:r>
            <a:r>
              <a:rPr lang="en-US" sz="1600" b="1" smtClean="0"/>
              <a:t>,</a:t>
            </a:r>
            <a:r>
              <a:rPr lang="ru-RU" sz="1600" b="1" smtClean="0"/>
              <a:t> МРТ </a:t>
            </a:r>
            <a:r>
              <a:rPr lang="ru-RU" smtClean="0"/>
              <a:t> </a:t>
            </a:r>
            <a:endParaRPr lang="en-US" smtClean="0"/>
          </a:p>
          <a:p>
            <a:pPr marL="609600" indent="-609600" eaLnBrk="1" hangingPunct="1">
              <a:buFontTx/>
              <a:buAutoNum type="arabicPeriod"/>
            </a:pPr>
            <a:r>
              <a:rPr lang="ru-RU" sz="1600" b="1" smtClean="0"/>
              <a:t>Обследование отоларинголога</a:t>
            </a:r>
            <a:r>
              <a:rPr lang="en-US" sz="1600" b="1" smtClean="0"/>
              <a:t>,</a:t>
            </a:r>
            <a:r>
              <a:rPr lang="ru-RU" sz="1600" b="1" smtClean="0"/>
              <a:t> невролога</a:t>
            </a:r>
            <a:r>
              <a:rPr lang="en-US" sz="1600" b="1" smtClean="0"/>
              <a:t>, </a:t>
            </a:r>
            <a:r>
              <a:rPr lang="ru-RU" sz="1600" b="1" smtClean="0"/>
              <a:t>логопеда</a:t>
            </a:r>
            <a:r>
              <a:rPr lang="en-US" sz="1600" b="1" smtClean="0"/>
              <a:t>, </a:t>
            </a:r>
            <a:r>
              <a:rPr lang="ru-RU" sz="1600" b="1" smtClean="0"/>
              <a:t>детского психолога</a:t>
            </a:r>
            <a:r>
              <a:rPr lang="en-US" sz="1600" b="1" smtClean="0"/>
              <a:t>.</a:t>
            </a:r>
            <a:r>
              <a:rPr lang="ru-RU" b="1" smtClean="0"/>
              <a:t> </a:t>
            </a:r>
          </a:p>
          <a:p>
            <a:pPr marL="609600" indent="-609600" eaLnBrk="1" hangingPunct="1">
              <a:buFontTx/>
              <a:buAutoNum type="arabicPeriod"/>
            </a:pPr>
            <a:r>
              <a:rPr lang="ru-RU" sz="1600" b="1" smtClean="0"/>
              <a:t>Исследование слуховой функции</a:t>
            </a:r>
            <a:endParaRPr lang="en-US" sz="1600" b="1" smtClean="0"/>
          </a:p>
          <a:p>
            <a:pPr marL="609600" indent="-609600" eaLnBrk="1" hangingPunct="1">
              <a:buFontTx/>
              <a:buAutoNum type="arabicPeriod"/>
            </a:pPr>
            <a:r>
              <a:rPr lang="ru-RU" sz="1600" b="1" smtClean="0"/>
              <a:t>Исследование интеллектуального развития.</a:t>
            </a:r>
            <a:r>
              <a:rPr lang="ru-RU" sz="1600" smtClean="0"/>
              <a:t> </a:t>
            </a:r>
            <a:endParaRPr lang="en-US" sz="1600" smtClean="0"/>
          </a:p>
          <a:p>
            <a:pPr marL="609600" indent="-609600" eaLnBrk="1" hangingPunct="1">
              <a:buFontTx/>
              <a:buNone/>
            </a:pPr>
            <a:endParaRPr lang="ru-RU" sz="1600" smtClean="0"/>
          </a:p>
        </p:txBody>
      </p:sp>
      <p:pic>
        <p:nvPicPr>
          <p:cNvPr id="44035" name="Picture 7" descr="DSC02917_s"/>
          <p:cNvPicPr>
            <a:picLocks noChangeAspect="1" noChangeArrowheads="1"/>
          </p:cNvPicPr>
          <p:nvPr/>
        </p:nvPicPr>
        <p:blipFill>
          <a:blip r:embed="rId2"/>
          <a:srcRect/>
          <a:stretch>
            <a:fillRect/>
          </a:stretch>
        </p:blipFill>
        <p:spPr bwMode="auto">
          <a:xfrm>
            <a:off x="5364163" y="1341438"/>
            <a:ext cx="3600450" cy="3168650"/>
          </a:xfrm>
          <a:prstGeom prst="rect">
            <a:avLst/>
          </a:prstGeom>
          <a:noFill/>
          <a:ln w="9525">
            <a:noFill/>
            <a:miter lim="800000"/>
            <a:headEnd/>
            <a:tailEnd/>
          </a:ln>
        </p:spPr>
      </p:pic>
      <p:sp>
        <p:nvSpPr>
          <p:cNvPr id="44036" name="Rectangle 9"/>
          <p:cNvSpPr>
            <a:spLocks noChangeArrowheads="1"/>
          </p:cNvSpPr>
          <p:nvPr/>
        </p:nvSpPr>
        <p:spPr bwMode="auto">
          <a:xfrm>
            <a:off x="0" y="4895850"/>
            <a:ext cx="8772525" cy="1803400"/>
          </a:xfrm>
          <a:prstGeom prst="rect">
            <a:avLst/>
          </a:prstGeom>
          <a:noFill/>
          <a:ln w="9525">
            <a:noFill/>
            <a:miter lim="800000"/>
            <a:headEnd/>
            <a:tailEnd/>
          </a:ln>
        </p:spPr>
        <p:txBody>
          <a:bodyPr anchor="ctr">
            <a:spAutoFit/>
          </a:bodyPr>
          <a:lstStyle/>
          <a:p>
            <a:r>
              <a:rPr lang="ru-RU" sz="1600"/>
              <a:t>Нейропсихологическое обследование ребенка с алалией включает диагностику слухоречевой памяти. Логопедическое обследование при алалии начинается с выяснения перинатального анамнеза и особенностей раннего развития ребенка. Особое внимание обращается на сроки психомоторного и речевого развития. Диагностика устной речи (импрессивной речи, лексико-грамматического строя, фонетико-фонематических процессов, артикуляционной моторики и т. д.) проводится по схеме обследования при ОНР.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ChangeArrowheads="1"/>
          </p:cNvSpPr>
          <p:nvPr/>
        </p:nvSpPr>
        <p:spPr bwMode="auto">
          <a:xfrm>
            <a:off x="0" y="1052513"/>
            <a:ext cx="6156325" cy="1344612"/>
          </a:xfrm>
          <a:prstGeom prst="rect">
            <a:avLst/>
          </a:prstGeom>
          <a:noFill/>
          <a:ln w="9525">
            <a:noFill/>
            <a:miter lim="800000"/>
            <a:headEnd/>
            <a:tailEnd/>
          </a:ln>
        </p:spPr>
        <p:txBody>
          <a:bodyPr>
            <a:spAutoFit/>
          </a:bodyPr>
          <a:lstStyle/>
          <a:p>
            <a:endParaRPr lang="en-US" sz="1600"/>
          </a:p>
          <a:p>
            <a:r>
              <a:rPr lang="ru-RU" sz="1600"/>
              <a:t>Чтобы достичь прогресса в речевых способностях ребенка, необходимо начинать лечение сразу же после подтверждения диагноза. Чем раньше, отклонения будут замечены, тем больше шансов, что терапия будет успешной.</a:t>
            </a:r>
            <a:r>
              <a:rPr lang="ru-RU"/>
              <a:t> </a:t>
            </a:r>
          </a:p>
        </p:txBody>
      </p:sp>
      <p:sp>
        <p:nvSpPr>
          <p:cNvPr id="45058" name="Rectangle 8"/>
          <p:cNvSpPr>
            <a:spLocks noGrp="1" noChangeArrowheads="1"/>
          </p:cNvSpPr>
          <p:nvPr>
            <p:ph type="title" idx="4294967295"/>
          </p:nvPr>
        </p:nvSpPr>
        <p:spPr>
          <a:xfrm>
            <a:off x="0" y="260350"/>
            <a:ext cx="8229600" cy="1143000"/>
          </a:xfrm>
        </p:spPr>
        <p:txBody>
          <a:bodyPr/>
          <a:lstStyle/>
          <a:p>
            <a:r>
              <a:rPr lang="ru-RU" sz="2800" b="1" smtClean="0">
                <a:solidFill>
                  <a:srgbClr val="00CC00"/>
                </a:solidFill>
              </a:rPr>
              <a:t>6</a:t>
            </a:r>
            <a:r>
              <a:rPr lang="en-US" sz="2800" b="1" smtClean="0">
                <a:solidFill>
                  <a:srgbClr val="00CC00"/>
                </a:solidFill>
              </a:rPr>
              <a:t>.</a:t>
            </a:r>
            <a:r>
              <a:rPr lang="ru-RU" sz="2800" b="1" smtClean="0">
                <a:solidFill>
                  <a:srgbClr val="00CC00"/>
                </a:solidFill>
              </a:rPr>
              <a:t>Коррекция алалии</a:t>
            </a:r>
          </a:p>
        </p:txBody>
      </p:sp>
      <p:sp>
        <p:nvSpPr>
          <p:cNvPr id="45059" name="Rectangle 10"/>
          <p:cNvSpPr>
            <a:spLocks noChangeArrowheads="1"/>
          </p:cNvSpPr>
          <p:nvPr/>
        </p:nvSpPr>
        <p:spPr bwMode="auto">
          <a:xfrm>
            <a:off x="0" y="4005263"/>
            <a:ext cx="5472113" cy="2536825"/>
          </a:xfrm>
          <a:prstGeom prst="rect">
            <a:avLst/>
          </a:prstGeom>
          <a:noFill/>
          <a:ln w="9525">
            <a:noFill/>
            <a:miter lim="800000"/>
            <a:headEnd/>
            <a:tailEnd/>
          </a:ln>
        </p:spPr>
        <p:txBody>
          <a:bodyPr anchor="ctr">
            <a:spAutoFit/>
          </a:bodyPr>
          <a:lstStyle/>
          <a:p>
            <a:endParaRPr lang="en-US" sz="1600"/>
          </a:p>
          <a:p>
            <a:r>
              <a:rPr lang="ru-RU" sz="1600"/>
              <a:t>Работа над речью ведется на фоне медикаментозной терапии, направленной на стимуляцию созревания мозговых структур; физиотерапии (лазеротерапии, магнитотерапии, электрофореза, ДМВ, водолечения, ИРТ, электропунктуры; транскраниальной электростимуляции</a:t>
            </a:r>
            <a:r>
              <a:rPr lang="en-US" sz="1600"/>
              <a:t> </a:t>
            </a:r>
            <a:r>
              <a:rPr lang="ru-RU" sz="1600"/>
              <a:t>и др.). При алалии важно работать над развитием общей и ручной моторики, психических функций (памяти, внимания, представлений, мышления). </a:t>
            </a:r>
          </a:p>
        </p:txBody>
      </p:sp>
      <p:sp>
        <p:nvSpPr>
          <p:cNvPr id="45060" name="Rectangle 13"/>
          <p:cNvSpPr>
            <a:spLocks noChangeArrowheads="1"/>
          </p:cNvSpPr>
          <p:nvPr/>
        </p:nvSpPr>
        <p:spPr bwMode="auto">
          <a:xfrm>
            <a:off x="0" y="2565400"/>
            <a:ext cx="6588125" cy="1314450"/>
          </a:xfrm>
          <a:prstGeom prst="rect">
            <a:avLst/>
          </a:prstGeom>
          <a:noFill/>
          <a:ln w="9525">
            <a:noFill/>
            <a:miter lim="800000"/>
            <a:headEnd/>
            <a:tailEnd/>
          </a:ln>
        </p:spPr>
        <p:txBody>
          <a:bodyPr anchor="ctr">
            <a:spAutoFit/>
          </a:bodyPr>
          <a:lstStyle/>
          <a:p>
            <a:r>
              <a:rPr lang="ru-RU" sz="1600"/>
              <a:t>Методика коррекционного воздействия при любых формах алалии должна носить комплексный психолого-медико-педагогический характер. Дети с алалией получают необходимую помощь в специализированных ДОУ, стационарах, коррекционных центрах, санаториях. </a:t>
            </a:r>
          </a:p>
        </p:txBody>
      </p:sp>
      <p:pic>
        <p:nvPicPr>
          <p:cNvPr id="45061" name="Picture 15" descr="dca871ece25b7a3400f4d5e9bf48596c-e1448741449799"/>
          <p:cNvPicPr>
            <a:picLocks noChangeAspect="1" noChangeArrowheads="1"/>
          </p:cNvPicPr>
          <p:nvPr/>
        </p:nvPicPr>
        <p:blipFill>
          <a:blip r:embed="rId2"/>
          <a:srcRect/>
          <a:stretch>
            <a:fillRect/>
          </a:stretch>
        </p:blipFill>
        <p:spPr bwMode="auto">
          <a:xfrm>
            <a:off x="6588125" y="1341438"/>
            <a:ext cx="2376488" cy="26654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Прямоугольник 3"/>
          <p:cNvSpPr>
            <a:spLocks noChangeArrowheads="1"/>
          </p:cNvSpPr>
          <p:nvPr/>
        </p:nvSpPr>
        <p:spPr bwMode="auto">
          <a:xfrm>
            <a:off x="250825" y="188913"/>
            <a:ext cx="8642350" cy="5568950"/>
          </a:xfrm>
          <a:prstGeom prst="rect">
            <a:avLst/>
          </a:prstGeom>
          <a:noFill/>
          <a:ln w="9525">
            <a:noFill/>
            <a:miter lim="800000"/>
            <a:headEnd/>
            <a:tailEnd/>
          </a:ln>
        </p:spPr>
        <p:txBody>
          <a:bodyPr>
            <a:spAutoFit/>
          </a:bodyPr>
          <a:lstStyle/>
          <a:p>
            <a:pPr algn="ctr"/>
            <a:r>
              <a:rPr lang="ru-RU" sz="2400" b="1">
                <a:solidFill>
                  <a:srgbClr val="33CC33"/>
                </a:solidFill>
              </a:rPr>
              <a:t>Алалия</a:t>
            </a:r>
            <a:r>
              <a:rPr lang="ru-RU" sz="2400">
                <a:solidFill>
                  <a:srgbClr val="33CC33"/>
                </a:solidFill>
                <a:latin typeface="Calibri" pitchFamily="34" charset="0"/>
              </a:rPr>
              <a:t> </a:t>
            </a:r>
            <a:r>
              <a:rPr lang="ru-RU" sz="2400">
                <a:solidFill>
                  <a:srgbClr val="FF0000"/>
                </a:solidFill>
              </a:rPr>
              <a:t> (дефект речи) </a:t>
            </a:r>
            <a:r>
              <a:rPr lang="ru-RU" sz="2400"/>
              <a:t>от греч</a:t>
            </a:r>
            <a:r>
              <a:rPr lang="en-US" sz="2400"/>
              <a:t>.</a:t>
            </a:r>
            <a:r>
              <a:rPr lang="ru-RU" sz="2400"/>
              <a:t> а- частица</a:t>
            </a:r>
            <a:r>
              <a:rPr lang="en-US" sz="2400"/>
              <a:t>,</a:t>
            </a:r>
            <a:r>
              <a:rPr lang="ru-RU" sz="2400"/>
              <a:t>означающая отрицание</a:t>
            </a:r>
            <a:r>
              <a:rPr lang="en-US" sz="2400"/>
              <a:t>,</a:t>
            </a:r>
            <a:r>
              <a:rPr lang="ru-RU" sz="2400"/>
              <a:t> и лат</a:t>
            </a:r>
            <a:r>
              <a:rPr lang="en-US" sz="2400"/>
              <a:t>.</a:t>
            </a:r>
            <a:r>
              <a:rPr lang="ru-RU" sz="2400"/>
              <a:t> </a:t>
            </a:r>
            <a:r>
              <a:rPr lang="en-US" sz="2400"/>
              <a:t>Lalia - </a:t>
            </a:r>
            <a:r>
              <a:rPr lang="ru-RU" sz="2400"/>
              <a:t>речь</a:t>
            </a:r>
            <a:endParaRPr lang="ru-RU" sz="2400">
              <a:solidFill>
                <a:srgbClr val="FF0000"/>
              </a:solidFill>
            </a:endParaRPr>
          </a:p>
          <a:p>
            <a:pPr algn="ctr"/>
            <a:r>
              <a:rPr lang="ru-RU" sz="2400">
                <a:latin typeface="Calibri" pitchFamily="34" charset="0"/>
              </a:rPr>
              <a:t>— отсутствие или недоразвитие речи у детей при нормальном слухе и первично сохранном интеллекте; причиной </a:t>
            </a:r>
            <a:r>
              <a:rPr lang="ru-RU" sz="2400" b="1">
                <a:latin typeface="Calibri" pitchFamily="34" charset="0"/>
              </a:rPr>
              <a:t>алалии</a:t>
            </a:r>
            <a:r>
              <a:rPr lang="ru-RU" sz="2400">
                <a:latin typeface="Calibri" pitchFamily="34" charset="0"/>
              </a:rPr>
              <a:t>, чаще всего является повреждение речевых областей больших полушарий головного мозга при родах, а также мозговые заболевания или травмы, перенесенные ребенком в доречевой период жизни; тяжелые степени </a:t>
            </a:r>
            <a:r>
              <a:rPr lang="ru-RU" sz="2400" b="1">
                <a:latin typeface="Calibri" pitchFamily="34" charset="0"/>
              </a:rPr>
              <a:t>алалии</a:t>
            </a:r>
            <a:r>
              <a:rPr lang="ru-RU" sz="2400">
                <a:latin typeface="Calibri" pitchFamily="34" charset="0"/>
              </a:rPr>
              <a:t> выражаются у детей полным отсутствием речи или наличием лепетных отрывков слов; в более легких случаях наблюдаются зачатки речи, характеризующиеся ограниченностью запаса слов, аграмматизмом, затруднениями в усвоении чтения и письма</a:t>
            </a:r>
            <a:r>
              <a:rPr lang="en-US" sz="2400">
                <a:latin typeface="Calibri" pitchFamily="34" charset="0"/>
              </a:rPr>
              <a:t>.</a:t>
            </a:r>
            <a:r>
              <a:rPr lang="ru-RU" sz="2400">
                <a:latin typeface="Calibri" pitchFamily="34" charset="0"/>
              </a:rPr>
              <a:t>  </a:t>
            </a:r>
          </a:p>
          <a:p>
            <a:endParaRPr lang="ru-RU" sz="2400" b="1">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68313" y="260350"/>
            <a:ext cx="8229600" cy="1143000"/>
          </a:xfrm>
        </p:spPr>
        <p:txBody>
          <a:bodyPr/>
          <a:lstStyle/>
          <a:p>
            <a:pPr eaLnBrk="1" hangingPunct="1"/>
            <a:r>
              <a:rPr lang="ru-RU" sz="2800" b="1" smtClean="0">
                <a:solidFill>
                  <a:schemeClr val="tx1"/>
                </a:solidFill>
              </a:rPr>
              <a:t>Логопедические занятия по коррекции алалии</a:t>
            </a:r>
            <a:r>
              <a:rPr lang="en-US" sz="2800" b="1" smtClean="0">
                <a:solidFill>
                  <a:schemeClr val="tx1"/>
                </a:solidFill>
              </a:rPr>
              <a:t>:</a:t>
            </a:r>
            <a:endParaRPr lang="ru-RU" sz="2800" b="1" smtClean="0">
              <a:solidFill>
                <a:schemeClr val="tx1"/>
              </a:solidFill>
            </a:endParaRPr>
          </a:p>
        </p:txBody>
      </p:sp>
      <p:sp>
        <p:nvSpPr>
          <p:cNvPr id="46082" name="Rectangle 3"/>
          <p:cNvSpPr>
            <a:spLocks noGrp="1" noChangeArrowheads="1"/>
          </p:cNvSpPr>
          <p:nvPr>
            <p:ph type="body" idx="1"/>
          </p:nvPr>
        </p:nvSpPr>
        <p:spPr>
          <a:xfrm>
            <a:off x="457200" y="1600200"/>
            <a:ext cx="4546600" cy="4525963"/>
          </a:xfrm>
        </p:spPr>
        <p:txBody>
          <a:bodyPr/>
          <a:lstStyle/>
          <a:p>
            <a:r>
              <a:rPr lang="ru-RU" sz="1600" smtClean="0"/>
              <a:t>тренировка произношения слов; </a:t>
            </a:r>
          </a:p>
          <a:p>
            <a:r>
              <a:rPr lang="ru-RU" sz="1600" smtClean="0"/>
              <a:t>артикуляционная гимнастика; </a:t>
            </a:r>
          </a:p>
          <a:p>
            <a:r>
              <a:rPr lang="ru-RU" sz="1600" smtClean="0"/>
              <a:t>расширение лексического запаса; </a:t>
            </a:r>
          </a:p>
          <a:p>
            <a:r>
              <a:rPr lang="ru-RU" sz="1600" smtClean="0"/>
              <a:t>стимулируется речевая активность;</a:t>
            </a:r>
          </a:p>
          <a:p>
            <a:r>
              <a:rPr lang="ru-RU" sz="1600" smtClean="0"/>
              <a:t> ведется работа над формированием активного и пассивного словаря</a:t>
            </a:r>
            <a:r>
              <a:rPr lang="en-US" sz="1600" smtClean="0"/>
              <a:t>; </a:t>
            </a:r>
            <a:r>
              <a:rPr lang="ru-RU" sz="1600" smtClean="0"/>
              <a:t>фразовой речью</a:t>
            </a:r>
            <a:r>
              <a:rPr lang="en-US" sz="1600" smtClean="0"/>
              <a:t>; </a:t>
            </a:r>
            <a:r>
              <a:rPr lang="ru-RU" sz="1600" smtClean="0"/>
              <a:t>грамматическим оформлением высказывания</a:t>
            </a:r>
            <a:r>
              <a:rPr lang="en-US" sz="1600" smtClean="0"/>
              <a:t>;</a:t>
            </a:r>
          </a:p>
          <a:p>
            <a:r>
              <a:rPr lang="ru-RU" sz="1600" smtClean="0"/>
              <a:t>развитие связной речи, звукопроизношения</a:t>
            </a:r>
            <a:r>
              <a:rPr lang="en-US" sz="1600" smtClean="0"/>
              <a:t>;</a:t>
            </a:r>
          </a:p>
          <a:p>
            <a:r>
              <a:rPr lang="ru-RU" sz="1600" smtClean="0"/>
              <a:t>соотношение слов и предметов; </a:t>
            </a:r>
          </a:p>
          <a:p>
            <a:r>
              <a:rPr lang="ru-RU" sz="1600" smtClean="0"/>
              <a:t>удерживание внимания на предметах; </a:t>
            </a:r>
          </a:p>
          <a:p>
            <a:r>
              <a:rPr lang="ru-RU" sz="1600" smtClean="0"/>
              <a:t>проведение разных речевых манипуляций. </a:t>
            </a:r>
            <a:endParaRPr lang="en-US" sz="1600" smtClean="0"/>
          </a:p>
          <a:p>
            <a:r>
              <a:rPr lang="ru-RU" sz="1600" smtClean="0"/>
              <a:t>Логоритмика</a:t>
            </a:r>
          </a:p>
          <a:p>
            <a:r>
              <a:rPr lang="ru-RU" sz="1600" smtClean="0"/>
              <a:t>Логопедический массаж</a:t>
            </a:r>
          </a:p>
        </p:txBody>
      </p:sp>
      <p:pic>
        <p:nvPicPr>
          <p:cNvPr id="46083" name="Picture 5" descr="mLq2wtOyk84"/>
          <p:cNvPicPr>
            <a:picLocks noChangeAspect="1" noChangeArrowheads="1"/>
          </p:cNvPicPr>
          <p:nvPr/>
        </p:nvPicPr>
        <p:blipFill>
          <a:blip r:embed="rId2"/>
          <a:srcRect/>
          <a:stretch>
            <a:fillRect/>
          </a:stretch>
        </p:blipFill>
        <p:spPr bwMode="auto">
          <a:xfrm>
            <a:off x="5076825" y="1628775"/>
            <a:ext cx="3311525" cy="2736850"/>
          </a:xfrm>
          <a:prstGeom prst="rect">
            <a:avLst/>
          </a:prstGeom>
          <a:noFill/>
          <a:ln w="9525">
            <a:noFill/>
            <a:miter lim="800000"/>
            <a:headEnd/>
            <a:tailEnd/>
          </a:ln>
        </p:spPr>
      </p:pic>
      <p:pic>
        <p:nvPicPr>
          <p:cNvPr id="46084" name="Picture 9" descr="24825c94636628c43352f253d232629441a_350x221_courses"/>
          <p:cNvPicPr>
            <a:picLocks noChangeAspect="1" noChangeArrowheads="1"/>
          </p:cNvPicPr>
          <p:nvPr/>
        </p:nvPicPr>
        <p:blipFill>
          <a:blip r:embed="rId3"/>
          <a:srcRect/>
          <a:stretch>
            <a:fillRect/>
          </a:stretch>
        </p:blipFill>
        <p:spPr bwMode="auto">
          <a:xfrm>
            <a:off x="5076825" y="4508500"/>
            <a:ext cx="3311525" cy="21050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ChangeArrowheads="1"/>
          </p:cNvSpPr>
          <p:nvPr/>
        </p:nvSpPr>
        <p:spPr bwMode="auto">
          <a:xfrm>
            <a:off x="0" y="322263"/>
            <a:ext cx="5260975" cy="5584825"/>
          </a:xfrm>
          <a:prstGeom prst="rect">
            <a:avLst/>
          </a:prstGeom>
          <a:noFill/>
          <a:ln w="9525">
            <a:noFill/>
            <a:miter lim="800000"/>
            <a:headEnd/>
            <a:tailEnd/>
          </a:ln>
        </p:spPr>
        <p:txBody>
          <a:bodyPr anchor="ctr">
            <a:spAutoFit/>
          </a:bodyPr>
          <a:lstStyle/>
          <a:p>
            <a:r>
              <a:rPr lang="ru-RU"/>
              <a:t>При сенсорной алалии ставятся задачи овладеть различением неречевых и речевых звуков, дифференциацией слов, соотнесением их с конкретными предметами и действиями, пониманием фраз и речевых инструкций, грамматическим строем речи. По мере накопления словаря, формирования тонких акустических дифференцировок и фонематического восприятия становится возможным развитие собственной речи ребенка. </a:t>
            </a:r>
          </a:p>
          <a:p>
            <a:endParaRPr lang="ru-RU"/>
          </a:p>
          <a:p>
            <a:r>
              <a:rPr lang="ru-RU"/>
              <a:t>При различных формах алалии рекомендуется сравнительно раннее обучение детей грамоте, поскольку письмо и чтение позволяет лучше закрепить усвоенный материал, а также контролировать устную речь. </a:t>
            </a:r>
          </a:p>
          <a:p>
            <a:endParaRPr lang="ru-RU"/>
          </a:p>
          <a:p>
            <a:r>
              <a:rPr lang="ru-RU"/>
              <a:t>Логопедическое лечение должно закрепляться домашними упражнениями.</a:t>
            </a:r>
          </a:p>
        </p:txBody>
      </p:sp>
      <p:pic>
        <p:nvPicPr>
          <p:cNvPr id="47106" name="Picture 9" descr="ANd9GcS7zlUO-NNBOnpPJav0IzVuiW3BN5Y7xp3No8ZCAWedQgQVO2rTsg"/>
          <p:cNvPicPr>
            <a:picLocks noChangeAspect="1" noChangeArrowheads="1"/>
          </p:cNvPicPr>
          <p:nvPr/>
        </p:nvPicPr>
        <p:blipFill>
          <a:blip r:embed="rId2"/>
          <a:srcRect/>
          <a:stretch>
            <a:fillRect/>
          </a:stretch>
        </p:blipFill>
        <p:spPr bwMode="auto">
          <a:xfrm>
            <a:off x="5364163" y="476250"/>
            <a:ext cx="3779837" cy="30289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ChangeArrowheads="1"/>
          </p:cNvSpPr>
          <p:nvPr/>
        </p:nvSpPr>
        <p:spPr bwMode="auto">
          <a:xfrm>
            <a:off x="2700338" y="2924175"/>
            <a:ext cx="184150" cy="641350"/>
          </a:xfrm>
          <a:prstGeom prst="rect">
            <a:avLst/>
          </a:prstGeom>
          <a:noFill/>
          <a:ln w="9525">
            <a:noFill/>
            <a:miter lim="800000"/>
            <a:headEnd/>
            <a:tailEnd/>
          </a:ln>
        </p:spPr>
        <p:txBody>
          <a:bodyPr wrap="none" anchor="ctr">
            <a:spAutoFit/>
          </a:bodyPr>
          <a:lstStyle/>
          <a:p>
            <a:endParaRPr lang="ru-RU" b="1"/>
          </a:p>
          <a:p>
            <a:pPr eaLnBrk="0" hangingPunct="0"/>
            <a:endParaRPr lang="ru-RU"/>
          </a:p>
        </p:txBody>
      </p:sp>
      <p:sp>
        <p:nvSpPr>
          <p:cNvPr id="48130" name="Rectangle 8"/>
          <p:cNvSpPr>
            <a:spLocks noGrp="1" noChangeArrowheads="1"/>
          </p:cNvSpPr>
          <p:nvPr>
            <p:ph type="title" idx="4294967295"/>
          </p:nvPr>
        </p:nvSpPr>
        <p:spPr/>
        <p:txBody>
          <a:bodyPr/>
          <a:lstStyle/>
          <a:p>
            <a:r>
              <a:rPr lang="ru-RU" sz="2800" b="1" smtClean="0"/>
              <a:t>Физиологические процедуры</a:t>
            </a:r>
            <a:r>
              <a:rPr lang="ru-RU" sz="4000" b="1" smtClean="0"/>
              <a:t/>
            </a:r>
            <a:br>
              <a:rPr lang="ru-RU" sz="4000" b="1" smtClean="0"/>
            </a:br>
            <a:endParaRPr lang="ru-RU" sz="4000" b="1" smtClean="0"/>
          </a:p>
        </p:txBody>
      </p:sp>
      <p:sp>
        <p:nvSpPr>
          <p:cNvPr id="48131" name="Rectangle 9"/>
          <p:cNvSpPr>
            <a:spLocks noChangeArrowheads="1"/>
          </p:cNvSpPr>
          <p:nvPr/>
        </p:nvSpPr>
        <p:spPr bwMode="auto">
          <a:xfrm>
            <a:off x="0" y="720725"/>
            <a:ext cx="5148263" cy="4760913"/>
          </a:xfrm>
          <a:prstGeom prst="rect">
            <a:avLst/>
          </a:prstGeom>
          <a:noFill/>
          <a:ln w="9525">
            <a:noFill/>
            <a:miter lim="800000"/>
            <a:headEnd/>
            <a:tailEnd/>
          </a:ln>
        </p:spPr>
        <p:txBody>
          <a:bodyPr anchor="ctr">
            <a:spAutoFit/>
          </a:bodyPr>
          <a:lstStyle/>
          <a:p>
            <a:pPr algn="ctr"/>
            <a:r>
              <a:rPr lang="ru-RU"/>
              <a:t>Лечение будет особенно эффективным, если проводить его в комплексе с физиологическими процедурами </a:t>
            </a:r>
            <a:r>
              <a:rPr lang="en-US"/>
              <a:t>:</a:t>
            </a:r>
          </a:p>
          <a:p>
            <a:pPr>
              <a:buFontTx/>
              <a:buChar char="•"/>
            </a:pPr>
            <a:r>
              <a:rPr lang="ru-RU"/>
              <a:t>магнитотерапией; </a:t>
            </a:r>
            <a:endParaRPr lang="en-US"/>
          </a:p>
          <a:p>
            <a:pPr>
              <a:buFontTx/>
              <a:buChar char="•"/>
            </a:pPr>
            <a:r>
              <a:rPr lang="ru-RU"/>
              <a:t>лечением лазером; </a:t>
            </a:r>
            <a:endParaRPr lang="en-US"/>
          </a:p>
          <a:p>
            <a:pPr>
              <a:buFontTx/>
              <a:buChar char="•"/>
            </a:pPr>
            <a:r>
              <a:rPr lang="ru-RU"/>
              <a:t>иглорефлексотерапией; </a:t>
            </a:r>
            <a:endParaRPr lang="en-US"/>
          </a:p>
          <a:p>
            <a:pPr>
              <a:buFontTx/>
              <a:buChar char="•"/>
            </a:pPr>
            <a:r>
              <a:rPr lang="ru-RU"/>
              <a:t>плаванием в бассейне </a:t>
            </a:r>
            <a:endParaRPr lang="en-US"/>
          </a:p>
          <a:p>
            <a:endParaRPr lang="en-US"/>
          </a:p>
          <a:p>
            <a:r>
              <a:rPr lang="ru-RU"/>
              <a:t>Корректировка речевой дисфункции будет успешной лишь в случае комплексного подхода к лечению. Употребление лекарств, регулярные физиологические процедуры, постоянные логопедические упражнения и тренировки, правильное питание. Диета при алалии очень важна: ребенку необходимо кушать много фруктов и овощей, а пищу употреблять дробно. </a:t>
            </a:r>
          </a:p>
        </p:txBody>
      </p:sp>
      <p:pic>
        <p:nvPicPr>
          <p:cNvPr id="48132" name="Picture 11" descr="cCQ7SoCrFtM"/>
          <p:cNvPicPr>
            <a:picLocks noChangeAspect="1" noChangeArrowheads="1"/>
          </p:cNvPicPr>
          <p:nvPr/>
        </p:nvPicPr>
        <p:blipFill>
          <a:blip r:embed="rId2"/>
          <a:srcRect/>
          <a:stretch>
            <a:fillRect/>
          </a:stretch>
        </p:blipFill>
        <p:spPr bwMode="auto">
          <a:xfrm>
            <a:off x="5292725" y="908050"/>
            <a:ext cx="3384550" cy="2952750"/>
          </a:xfrm>
          <a:prstGeom prst="rect">
            <a:avLst/>
          </a:prstGeom>
          <a:noFill/>
          <a:ln w="9525">
            <a:noFill/>
            <a:miter lim="800000"/>
            <a:headEnd/>
            <a:tailEnd/>
          </a:ln>
        </p:spPr>
      </p:pic>
      <p:pic>
        <p:nvPicPr>
          <p:cNvPr id="48133" name="Picture 13" descr="image?t=0&amp;bid=812212420184&amp;id=812212420184&amp;plc=WEB&amp;tkn=*9LxHVXo2U7MmGljVRNgV3Y9qOEk"/>
          <p:cNvPicPr>
            <a:picLocks noChangeAspect="1" noChangeArrowheads="1"/>
          </p:cNvPicPr>
          <p:nvPr/>
        </p:nvPicPr>
        <p:blipFill>
          <a:blip r:embed="rId3"/>
          <a:srcRect/>
          <a:stretch>
            <a:fillRect/>
          </a:stretch>
        </p:blipFill>
        <p:spPr bwMode="auto">
          <a:xfrm>
            <a:off x="5292725" y="3860800"/>
            <a:ext cx="3382963" cy="26273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ChangeArrowheads="1"/>
          </p:cNvSpPr>
          <p:nvPr/>
        </p:nvSpPr>
        <p:spPr bwMode="auto">
          <a:xfrm>
            <a:off x="0" y="0"/>
            <a:ext cx="6156325" cy="5314950"/>
          </a:xfrm>
          <a:prstGeom prst="rect">
            <a:avLst/>
          </a:prstGeom>
          <a:noFill/>
          <a:ln w="9525">
            <a:noFill/>
            <a:miter lim="800000"/>
            <a:headEnd/>
            <a:tailEnd/>
          </a:ln>
        </p:spPr>
        <p:txBody>
          <a:bodyPr anchor="ctr">
            <a:spAutoFit/>
          </a:bodyPr>
          <a:lstStyle/>
          <a:p>
            <a:pPr algn="ctr"/>
            <a:r>
              <a:rPr lang="en-US" sz="2800" b="1">
                <a:solidFill>
                  <a:srgbClr val="00CC00"/>
                </a:solidFill>
              </a:rPr>
              <a:t>7.</a:t>
            </a:r>
            <a:r>
              <a:rPr lang="ru-RU" sz="2800" b="1">
                <a:solidFill>
                  <a:srgbClr val="00CC00"/>
                </a:solidFill>
              </a:rPr>
              <a:t>Прогноз и профилактика алалии</a:t>
            </a:r>
            <a:r>
              <a:rPr lang="en-US" sz="2800" b="1">
                <a:solidFill>
                  <a:srgbClr val="00CC00"/>
                </a:solidFill>
              </a:rPr>
              <a:t>:</a:t>
            </a:r>
          </a:p>
          <a:p>
            <a:pPr algn="ctr"/>
            <a:endParaRPr lang="en-US" sz="2800" b="1">
              <a:solidFill>
                <a:srgbClr val="00CC00"/>
              </a:solidFill>
            </a:endParaRPr>
          </a:p>
          <a:p>
            <a:pPr algn="ctr"/>
            <a:r>
              <a:rPr lang="ru-RU" sz="1600"/>
              <a:t>Залогом успеха коррекционной работы при алалии служит ее раннее (с 3-4 лет) начало, комплексный характер, системное воздействие на все компоненты речи, формирование речевых процессов в единстве с развитием психических функций. При моторной алалии речевой прогноз более благоприятный; при сенсорной и сенсомотрной алалии – неопределенный. В значительной степени на прогноз влияет степень органического поражения головного мозга. В процессе школьного обучения у детей с алалией могут появиться нарушения письменной речи (дисграфия и дислексия).</a:t>
            </a:r>
          </a:p>
          <a:p>
            <a:pPr algn="ctr"/>
            <a:r>
              <a:rPr lang="ru-RU" sz="1600"/>
              <a:t>Предупреждение алалии у детей включает обеспечение условий для благоприятного протекания беременности и родов, раннего физического развития ребенка. </a:t>
            </a:r>
            <a:endParaRPr lang="en-US" sz="1600"/>
          </a:p>
          <a:p>
            <a:pPr algn="ctr"/>
            <a:r>
              <a:rPr lang="ru-RU" sz="1600"/>
              <a:t>Коррекционная работа по преодолению алалии позволяет предупредить возникновение вторичной интеллектуальной недостаточности</a:t>
            </a:r>
            <a:r>
              <a:rPr lang="ru-RU"/>
              <a:t>.</a:t>
            </a:r>
          </a:p>
        </p:txBody>
      </p:sp>
      <p:pic>
        <p:nvPicPr>
          <p:cNvPr id="49154" name="Picture 11" descr="image037"/>
          <p:cNvPicPr>
            <a:picLocks noChangeAspect="1" noChangeArrowheads="1"/>
          </p:cNvPicPr>
          <p:nvPr/>
        </p:nvPicPr>
        <p:blipFill>
          <a:blip r:embed="rId2"/>
          <a:srcRect/>
          <a:stretch>
            <a:fillRect/>
          </a:stretch>
        </p:blipFill>
        <p:spPr bwMode="auto">
          <a:xfrm>
            <a:off x="6227763" y="1412875"/>
            <a:ext cx="2476500" cy="25050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ChangeArrowheads="1"/>
          </p:cNvSpPr>
          <p:nvPr/>
        </p:nvSpPr>
        <p:spPr bwMode="auto">
          <a:xfrm>
            <a:off x="0" y="333375"/>
            <a:ext cx="3563938" cy="3662363"/>
          </a:xfrm>
          <a:prstGeom prst="rect">
            <a:avLst/>
          </a:prstGeom>
          <a:noFill/>
          <a:ln w="9525">
            <a:noFill/>
            <a:miter lim="800000"/>
            <a:headEnd/>
            <a:tailEnd/>
          </a:ln>
        </p:spPr>
        <p:txBody>
          <a:bodyPr anchor="ctr">
            <a:spAutoFit/>
          </a:bodyPr>
          <a:lstStyle/>
          <a:p>
            <a:r>
              <a:rPr lang="ru-RU"/>
              <a:t>Речевые процессы должны формироваться вместе с налаживанием психических функций. Моторная алалия у детей хорошо поддается лечению, однако терапия может затянуться ни на один год. Сенсорная и смешанная разновидности не имеют конкретных прогнозов, все зависит от индивидуального случая. </a:t>
            </a:r>
            <a:endParaRPr lang="en-US"/>
          </a:p>
          <a:p>
            <a:endParaRPr lang="ru-RU"/>
          </a:p>
        </p:txBody>
      </p:sp>
      <p:sp>
        <p:nvSpPr>
          <p:cNvPr id="50178" name="Rectangle 5"/>
          <p:cNvSpPr>
            <a:spLocks noChangeArrowheads="1"/>
          </p:cNvSpPr>
          <p:nvPr/>
        </p:nvSpPr>
        <p:spPr bwMode="auto">
          <a:xfrm>
            <a:off x="0" y="3860800"/>
            <a:ext cx="5364163" cy="915988"/>
          </a:xfrm>
          <a:prstGeom prst="rect">
            <a:avLst/>
          </a:prstGeom>
          <a:noFill/>
          <a:ln w="9525">
            <a:noFill/>
            <a:miter lim="800000"/>
            <a:headEnd/>
            <a:tailEnd/>
          </a:ln>
        </p:spPr>
        <p:txBody>
          <a:bodyPr anchor="ctr">
            <a:spAutoFit/>
          </a:bodyPr>
          <a:lstStyle/>
          <a:p>
            <a:r>
              <a:rPr lang="ru-RU"/>
              <a:t>Риск развития алалии будет значительно ниже, если в семье, где живет ребенок, спокойная эмоциональная атмосфера. </a:t>
            </a:r>
          </a:p>
        </p:txBody>
      </p:sp>
      <p:pic>
        <p:nvPicPr>
          <p:cNvPr id="50179" name="Picture 7" descr="&amp;Kcy;&amp;acy;&amp;rcy;&amp;tcy;&amp;icy;&amp;ncy;&amp;kcy;&amp;icy; &amp;pcy;&amp;ocy; &amp;zcy;&amp;acy;&amp;pcy;&amp;rcy;&amp;ocy;&amp;scy;&amp;ucy; &amp;acy;&amp;lcy;&amp;acy;&amp;lcy;&amp;icy;&amp;yacy; &amp;pcy;&amp;rcy;&amp;ocy;&amp;gcy;&amp;ncy;&amp;ocy;&amp;zcy;"/>
          <p:cNvPicPr>
            <a:picLocks noChangeAspect="1" noChangeArrowheads="1"/>
          </p:cNvPicPr>
          <p:nvPr/>
        </p:nvPicPr>
        <p:blipFill>
          <a:blip r:embed="rId2"/>
          <a:srcRect/>
          <a:stretch>
            <a:fillRect/>
          </a:stretch>
        </p:blipFill>
        <p:spPr bwMode="auto">
          <a:xfrm>
            <a:off x="5399088" y="3644900"/>
            <a:ext cx="3744912" cy="3024188"/>
          </a:xfrm>
          <a:prstGeom prst="rect">
            <a:avLst/>
          </a:prstGeom>
          <a:noFill/>
          <a:ln w="9525">
            <a:noFill/>
            <a:miter lim="800000"/>
            <a:headEnd/>
            <a:tailEnd/>
          </a:ln>
        </p:spPr>
      </p:pic>
      <p:pic>
        <p:nvPicPr>
          <p:cNvPr id="50180" name="Picture 9" descr="svO2r8h5mGE"/>
          <p:cNvPicPr>
            <a:picLocks noChangeAspect="1" noChangeArrowheads="1"/>
          </p:cNvPicPr>
          <p:nvPr/>
        </p:nvPicPr>
        <p:blipFill>
          <a:blip r:embed="rId3"/>
          <a:srcRect/>
          <a:stretch>
            <a:fillRect/>
          </a:stretch>
        </p:blipFill>
        <p:spPr bwMode="auto">
          <a:xfrm>
            <a:off x="5457825" y="0"/>
            <a:ext cx="3686175" cy="30892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ru-RU" sz="2800" smtClean="0"/>
              <a:t>Список используемой литературы</a:t>
            </a:r>
            <a:r>
              <a:rPr lang="en-US" sz="2800" smtClean="0"/>
              <a:t>:</a:t>
            </a:r>
            <a:endParaRPr lang="ru-RU" sz="2800" smtClean="0"/>
          </a:p>
        </p:txBody>
      </p:sp>
      <p:sp>
        <p:nvSpPr>
          <p:cNvPr id="51202" name="Rectangle 3"/>
          <p:cNvSpPr>
            <a:spLocks noGrp="1" noChangeArrowheads="1"/>
          </p:cNvSpPr>
          <p:nvPr>
            <p:ph type="body" idx="1"/>
          </p:nvPr>
        </p:nvSpPr>
        <p:spPr>
          <a:xfrm>
            <a:off x="179388" y="1341438"/>
            <a:ext cx="8604250" cy="5029200"/>
          </a:xfrm>
        </p:spPr>
        <p:txBody>
          <a:bodyPr/>
          <a:lstStyle/>
          <a:p>
            <a:r>
              <a:rPr lang="ru-RU" sz="1400" smtClean="0"/>
              <a:t>Волкова Л</a:t>
            </a:r>
            <a:r>
              <a:rPr lang="en-US" sz="1400" smtClean="0"/>
              <a:t>.</a:t>
            </a:r>
            <a:r>
              <a:rPr lang="ru-RU" sz="1400" smtClean="0"/>
              <a:t>С</a:t>
            </a:r>
            <a:r>
              <a:rPr lang="en-US" sz="1400" smtClean="0"/>
              <a:t>., </a:t>
            </a:r>
            <a:r>
              <a:rPr lang="ru-RU" sz="1400" smtClean="0"/>
              <a:t>Шаховская С</a:t>
            </a:r>
            <a:r>
              <a:rPr lang="en-US" sz="1400" smtClean="0"/>
              <a:t>.</a:t>
            </a:r>
            <a:r>
              <a:rPr lang="ru-RU" sz="1400" smtClean="0"/>
              <a:t>Н</a:t>
            </a:r>
            <a:r>
              <a:rPr lang="en-US" sz="1400" smtClean="0"/>
              <a:t>. </a:t>
            </a:r>
            <a:r>
              <a:rPr lang="ru-RU" sz="1400" smtClean="0"/>
              <a:t>Логопедия: Учебник для студентов дефектол. фак. пед. вузов</a:t>
            </a:r>
            <a:r>
              <a:rPr lang="ru-RU" sz="1400" b="1" smtClean="0"/>
              <a:t>/</a:t>
            </a:r>
            <a:r>
              <a:rPr lang="ru-RU" sz="1400" smtClean="0"/>
              <a:t>Под ред. Л.С. Волковой, С.Н. Шаховской//- М</a:t>
            </a:r>
            <a:r>
              <a:rPr lang="en-US" sz="1400" smtClean="0"/>
              <a:t>.:</a:t>
            </a:r>
            <a:r>
              <a:rPr lang="ru-RU" sz="1400" smtClean="0"/>
              <a:t>Гуманит. изд. центр ВЛАДОС, 1998. — 680</a:t>
            </a:r>
            <a:r>
              <a:rPr lang="en-US" sz="1400" smtClean="0"/>
              <a:t>c. </a:t>
            </a:r>
            <a:r>
              <a:rPr lang="ru-RU" sz="1400" smtClean="0"/>
              <a:t>Глава 12</a:t>
            </a:r>
            <a:r>
              <a:rPr lang="en-US" sz="1400" smtClean="0"/>
              <a:t>.</a:t>
            </a:r>
            <a:r>
              <a:rPr lang="ru-RU" sz="1400" smtClean="0"/>
              <a:t> Алалия</a:t>
            </a:r>
          </a:p>
          <a:p>
            <a:r>
              <a:rPr lang="ru-RU" sz="1400" smtClean="0"/>
              <a:t>Ковшиков В.А., Эльконин Ю.А. О состоянии мышления и его соотношения с речью у детей с экспрессивной алалией. – В сб.: Психические и речевые нарушения у детей. Вопросы реабилитации. Л., 1979. </a:t>
            </a:r>
          </a:p>
          <a:p>
            <a:r>
              <a:rPr lang="ru-RU" sz="1400" smtClean="0"/>
              <a:t> Ковшиков В.А. Экспрессивная алалия и методы ее преодоления</a:t>
            </a:r>
            <a:r>
              <a:rPr lang="en-US" sz="1400" smtClean="0"/>
              <a:t>,</a:t>
            </a:r>
            <a:r>
              <a:rPr lang="ru-RU" sz="1400" smtClean="0"/>
              <a:t> СПБ</a:t>
            </a:r>
            <a:r>
              <a:rPr lang="en-US" sz="1400" smtClean="0"/>
              <a:t>.:</a:t>
            </a:r>
            <a:r>
              <a:rPr lang="ru-RU" sz="1400" smtClean="0"/>
              <a:t> Каро 2006</a:t>
            </a:r>
          </a:p>
          <a:p>
            <a:r>
              <a:rPr lang="ru-RU" sz="1400" smtClean="0"/>
              <a:t> Кузьмина Н. И., Рождественская В.И. Воспитание речи у детей с моторной алалией, М.,1977</a:t>
            </a:r>
          </a:p>
          <a:p>
            <a:r>
              <a:rPr lang="ru-RU" sz="1400" smtClean="0"/>
              <a:t>Правдина О. В. Логопедия. / Учеб. пособие для студентов дефектолог. фак-тов пед. ин-тов</a:t>
            </a:r>
            <a:r>
              <a:rPr lang="en-US" sz="1400" smtClean="0"/>
              <a:t>, </a:t>
            </a:r>
            <a:r>
              <a:rPr lang="ru-RU" sz="1400" smtClean="0"/>
              <a:t>М.: "Просвещение", 1973. - с. 272</a:t>
            </a:r>
          </a:p>
          <a:p>
            <a:r>
              <a:rPr lang="ru-RU" sz="1400" smtClean="0"/>
              <a:t>Соботович Е.Ф. Речевое недоразвитие у детей и пути его коррекции : (дети с нарушением интеллекта и мотор. алалией) / Е.Ф. Соботович//–– М. : Классикс стиль, 2003. – 160 с. : ил. – (Коррекционная педагогика)</a:t>
            </a:r>
          </a:p>
          <a:p>
            <a:r>
              <a:rPr lang="ru-RU" sz="1400" smtClean="0"/>
              <a:t>Трауготт Н.Н. Кайданова С.И. Нарушение слуха при сенсорной алалии и афазии- М</a:t>
            </a:r>
            <a:r>
              <a:rPr lang="en-US" sz="1400" smtClean="0"/>
              <a:t>.:1975</a:t>
            </a:r>
            <a:endParaRPr lang="ru-RU" sz="1400" smtClean="0"/>
          </a:p>
          <a:p>
            <a:endParaRPr lang="ru-RU" sz="1400" smtClean="0"/>
          </a:p>
          <a:p>
            <a:r>
              <a:rPr lang="ru-RU" sz="1400" smtClean="0"/>
              <a:t>Филичева Т. Б.</a:t>
            </a:r>
            <a:r>
              <a:rPr lang="en-US" sz="1400" smtClean="0"/>
              <a:t>, </a:t>
            </a:r>
            <a:r>
              <a:rPr lang="ru-RU" sz="1400" smtClean="0"/>
              <a:t>Чевелева Н</a:t>
            </a:r>
            <a:r>
              <a:rPr lang="en-US" sz="1400" smtClean="0"/>
              <a:t>.</a:t>
            </a:r>
            <a:r>
              <a:rPr lang="ru-RU" sz="1400" smtClean="0"/>
              <a:t>А</a:t>
            </a:r>
            <a:r>
              <a:rPr lang="en-US" sz="1400" smtClean="0"/>
              <a:t>., </a:t>
            </a:r>
            <a:r>
              <a:rPr lang="ru-RU" sz="1400" smtClean="0"/>
              <a:t>Чиркина Г</a:t>
            </a:r>
            <a:r>
              <a:rPr lang="en-US" sz="1400" smtClean="0"/>
              <a:t>.</a:t>
            </a:r>
            <a:r>
              <a:rPr lang="ru-RU" sz="1400" smtClean="0"/>
              <a:t>В</a:t>
            </a:r>
            <a:r>
              <a:rPr lang="en-US" sz="1400" smtClean="0"/>
              <a:t>. </a:t>
            </a:r>
            <a:r>
              <a:rPr lang="ru-RU" sz="1400" smtClean="0"/>
              <a:t>Основы логопедии: Учеб. пособие для студентов пед. ин-тов по спец. «Педагогика и психология (дошк.)» / Т. Б. Филичева</a:t>
            </a:r>
            <a:r>
              <a:rPr lang="en-US" sz="1400" smtClean="0"/>
              <a:t> </a:t>
            </a:r>
            <a:r>
              <a:rPr lang="ru-RU" sz="1400" smtClean="0"/>
              <a:t>Н. А. Чевелева, Г. В. Чиркина</a:t>
            </a:r>
            <a:r>
              <a:rPr lang="en-US" sz="1400" smtClean="0"/>
              <a:t>- </a:t>
            </a:r>
            <a:r>
              <a:rPr lang="ru-RU" sz="1400" smtClean="0"/>
              <a:t>М.: Просвещение, 1989.</a:t>
            </a:r>
            <a:r>
              <a:rPr lang="ru-RU" sz="2800" smtClean="0"/>
              <a:t> </a:t>
            </a:r>
            <a:endParaRPr lang="en-US" sz="2800" smtClean="0"/>
          </a:p>
          <a:p>
            <a:endParaRPr lang="en-US" sz="1200" smtClean="0"/>
          </a:p>
          <a:p>
            <a:endParaRPr lang="ru-RU" sz="1200" smtClean="0"/>
          </a:p>
          <a:p>
            <a:endParaRPr lang="ru-RU" sz="1200" smtClean="0"/>
          </a:p>
          <a:p>
            <a:endParaRPr lang="ru-RU" sz="1200" smtClean="0"/>
          </a:p>
          <a:p>
            <a:endParaRPr lang="ru-RU" sz="1200" smtClean="0"/>
          </a:p>
          <a:p>
            <a:endParaRPr lang="ru-RU" sz="12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539750" y="1125538"/>
            <a:ext cx="8229600" cy="3875087"/>
          </a:xfrm>
        </p:spPr>
        <p:txBody>
          <a:bodyPr/>
          <a:lstStyle/>
          <a:p>
            <a:r>
              <a:rPr lang="ru-RU" smtClean="0"/>
              <a:t>Благодарю за внимание!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0" y="333375"/>
            <a:ext cx="4643438" cy="4789488"/>
          </a:xfrm>
          <a:prstGeom prst="rect">
            <a:avLst/>
          </a:prstGeom>
          <a:noFill/>
          <a:ln w="9525">
            <a:noFill/>
            <a:miter lim="800000"/>
            <a:headEnd/>
            <a:tailEnd/>
          </a:ln>
        </p:spPr>
        <p:txBody>
          <a:bodyPr>
            <a:spAutoFit/>
          </a:bodyPr>
          <a:lstStyle/>
          <a:p>
            <a:r>
              <a:rPr lang="ru-RU" sz="2800" b="1">
                <a:solidFill>
                  <a:srgbClr val="33CC33"/>
                </a:solidFill>
                <a:latin typeface="Calibri" pitchFamily="34" charset="0"/>
              </a:rPr>
              <a:t>Алалия</a:t>
            </a:r>
            <a:r>
              <a:rPr lang="ru-RU" sz="2800">
                <a:solidFill>
                  <a:srgbClr val="33CC33"/>
                </a:solidFill>
                <a:latin typeface="Calibri" pitchFamily="34" charset="0"/>
              </a:rPr>
              <a:t> </a:t>
            </a:r>
            <a:r>
              <a:rPr lang="ru-RU" sz="2800">
                <a:latin typeface="Calibri" pitchFamily="34" charset="0"/>
              </a:rPr>
              <a:t>– это речевое нарушение. При первичной речевой патологии нет нарушений коммуникации: есть направленный взгляд и жесты, адекватная мимика, возгласы, цель которых привлечь внимание окружающих.</a:t>
            </a:r>
          </a:p>
          <a:p>
            <a:endParaRPr lang="ru-RU" sz="2800">
              <a:latin typeface="Calibri" pitchFamily="34" charset="0"/>
            </a:endParaRPr>
          </a:p>
        </p:txBody>
      </p:sp>
      <p:pic>
        <p:nvPicPr>
          <p:cNvPr id="17410" name="Picture 4" descr="f2cdb3d8da43dff2414eeced2ff8300b"/>
          <p:cNvPicPr>
            <a:picLocks noChangeAspect="1" noChangeArrowheads="1"/>
          </p:cNvPicPr>
          <p:nvPr/>
        </p:nvPicPr>
        <p:blipFill>
          <a:blip r:embed="rId2"/>
          <a:srcRect/>
          <a:stretch>
            <a:fillRect/>
          </a:stretch>
        </p:blipFill>
        <p:spPr bwMode="auto">
          <a:xfrm>
            <a:off x="4500563" y="476250"/>
            <a:ext cx="4464050" cy="4176713"/>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ru-RU" sz="2800" b="1" smtClean="0">
                <a:solidFill>
                  <a:srgbClr val="33CC33"/>
                </a:solidFill>
              </a:rPr>
              <a:t>Существует несколько аспектов изучения алалии:</a:t>
            </a:r>
            <a:r>
              <a:rPr lang="ru-RU" sz="2800" smtClean="0">
                <a:solidFill>
                  <a:srgbClr val="33CC33"/>
                </a:solidFill>
              </a:rPr>
              <a:t/>
            </a:r>
            <a:br>
              <a:rPr lang="ru-RU" sz="2800" smtClean="0">
                <a:solidFill>
                  <a:srgbClr val="33CC33"/>
                </a:solidFill>
              </a:rPr>
            </a:br>
            <a:endParaRPr lang="ru-RU" sz="2800" smtClean="0">
              <a:solidFill>
                <a:srgbClr val="33CC33"/>
              </a:solidFill>
            </a:endParaRPr>
          </a:p>
        </p:txBody>
      </p:sp>
      <p:sp>
        <p:nvSpPr>
          <p:cNvPr id="20482" name="Rectangle 3"/>
          <p:cNvSpPr>
            <a:spLocks noGrp="1" noChangeArrowheads="1"/>
          </p:cNvSpPr>
          <p:nvPr>
            <p:ph type="body" idx="1"/>
          </p:nvPr>
        </p:nvSpPr>
        <p:spPr/>
        <p:txBody>
          <a:bodyPr/>
          <a:lstStyle/>
          <a:p>
            <a:pPr marL="609600" indent="-609600">
              <a:lnSpc>
                <a:spcPct val="80000"/>
              </a:lnSpc>
              <a:buFontTx/>
              <a:buNone/>
            </a:pPr>
            <a:r>
              <a:rPr lang="ru-RU" sz="2400" smtClean="0"/>
              <a:t>       1. </a:t>
            </a:r>
            <a:r>
              <a:rPr lang="ru-RU" sz="2400" b="1" smtClean="0"/>
              <a:t>Клинический подход</a:t>
            </a:r>
            <a:r>
              <a:rPr lang="ru-RU" sz="2400" smtClean="0"/>
              <a:t> (С.С. Мнухин, М.Б. Эйдинова, Г.В. Гуровец, Р.А. Белова-Давид)</a:t>
            </a:r>
            <a:br>
              <a:rPr lang="ru-RU" sz="2400" smtClean="0"/>
            </a:br>
            <a:r>
              <a:rPr lang="ru-RU" sz="2400" smtClean="0"/>
              <a:t>2. </a:t>
            </a:r>
            <a:r>
              <a:rPr lang="ru-RU" sz="2400" b="1" smtClean="0"/>
              <a:t>Физиологическое</a:t>
            </a:r>
            <a:r>
              <a:rPr lang="ru-RU" sz="2400" i="1" smtClean="0"/>
              <a:t> </a:t>
            </a:r>
            <a:r>
              <a:rPr lang="ru-RU" sz="2400" smtClean="0"/>
              <a:t>(о развитии)-</a:t>
            </a:r>
            <a:r>
              <a:rPr lang="ru-RU" sz="2400" i="1" smtClean="0"/>
              <a:t> </a:t>
            </a:r>
            <a:r>
              <a:rPr lang="ru-RU" sz="2400" b="1" smtClean="0"/>
              <a:t>исследование развития всех систем</a:t>
            </a:r>
            <a:r>
              <a:rPr lang="ru-RU" sz="2400" smtClean="0"/>
              <a:t> (Г.В. Гуровец, И.К. Самойлова, С.И. Кайданова, Н.Н. Трауготт)</a:t>
            </a:r>
            <a:br>
              <a:rPr lang="ru-RU" sz="2400" smtClean="0"/>
            </a:br>
            <a:r>
              <a:rPr lang="ru-RU" sz="2400" smtClean="0"/>
              <a:t>3. </a:t>
            </a:r>
            <a:r>
              <a:rPr lang="ru-RU" sz="2400" b="1" smtClean="0"/>
              <a:t>Психологический</a:t>
            </a:r>
            <a:r>
              <a:rPr lang="ru-RU" sz="2400" b="1" i="1" smtClean="0"/>
              <a:t> </a:t>
            </a:r>
            <a:r>
              <a:rPr lang="ru-RU" sz="2400" smtClean="0"/>
              <a:t>(Р.Е. Левина, Г.В. Чиркина, А.К. Маркова)</a:t>
            </a:r>
            <a:br>
              <a:rPr lang="ru-RU" sz="2400" smtClean="0"/>
            </a:br>
            <a:r>
              <a:rPr lang="ru-RU" sz="2400" smtClean="0"/>
              <a:t>4. </a:t>
            </a:r>
            <a:r>
              <a:rPr lang="ru-RU" sz="2400" b="1" smtClean="0"/>
              <a:t>Лингвистический</a:t>
            </a:r>
            <a:r>
              <a:rPr lang="ru-RU" sz="2400" smtClean="0"/>
              <a:t> (нарушение фонологического (звукопроизносительной) стороны) – В.К. Орфинская.</a:t>
            </a:r>
            <a:br>
              <a:rPr lang="ru-RU" sz="2400" smtClean="0"/>
            </a:br>
            <a:r>
              <a:rPr lang="ru-RU" sz="2400" smtClean="0"/>
              <a:t>5. </a:t>
            </a:r>
            <a:r>
              <a:rPr lang="ru-RU" sz="2400" b="1" smtClean="0"/>
              <a:t>Психолингвистический</a:t>
            </a:r>
            <a:r>
              <a:rPr lang="ru-RU" sz="2400" smtClean="0"/>
              <a:t> (А.А. Леонтьев, В.А. Ковшиков, Б.М. Гриншпун, В.К. Воробьева, В.П. Глухов).</a:t>
            </a:r>
            <a:br>
              <a:rPr lang="ru-RU" sz="2400" smtClean="0"/>
            </a:br>
            <a:r>
              <a:rPr lang="ru-RU" sz="2400" smtClean="0"/>
              <a:t>6. </a:t>
            </a:r>
            <a:r>
              <a:rPr lang="ru-RU" sz="2400" b="1" smtClean="0"/>
              <a:t>Медико-психолого-педагогическое изучение</a:t>
            </a:r>
            <a:r>
              <a:rPr lang="ru-RU" sz="2400" i="1" smtClean="0"/>
              <a:t> </a:t>
            </a:r>
            <a:r>
              <a:rPr lang="ru-RU" sz="2400" smtClean="0"/>
              <a:t>(Г.С. Гуменная, О.Н. Усанова).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94" name="Rectangle 1"/>
          <p:cNvSpPr>
            <a:spLocks noChangeArrowheads="1"/>
          </p:cNvSpPr>
          <p:nvPr/>
        </p:nvSpPr>
        <p:spPr bwMode="auto">
          <a:xfrm>
            <a:off x="1692275" y="233363"/>
            <a:ext cx="5683250" cy="1525587"/>
          </a:xfrm>
          <a:prstGeom prst="rect">
            <a:avLst/>
          </a:prstGeom>
          <a:noFill/>
          <a:ln w="9525">
            <a:noFill/>
            <a:miter lim="800000"/>
            <a:headEnd/>
            <a:tailEnd/>
          </a:ln>
        </p:spPr>
        <p:txBody>
          <a:bodyPr anchor="ctr">
            <a:spAutoFit/>
          </a:bodyPr>
          <a:lstStyle/>
          <a:p>
            <a:r>
              <a:rPr lang="ru-RU" sz="2000" b="1">
                <a:solidFill>
                  <a:srgbClr val="33CC33"/>
                </a:solidFill>
              </a:rPr>
              <a:t>2</a:t>
            </a:r>
            <a:r>
              <a:rPr lang="en-US" sz="2000" b="1">
                <a:solidFill>
                  <a:srgbClr val="33CC33"/>
                </a:solidFill>
              </a:rPr>
              <a:t>. </a:t>
            </a:r>
            <a:r>
              <a:rPr lang="ru-RU" sz="2000" b="1">
                <a:solidFill>
                  <a:srgbClr val="33CC33"/>
                </a:solidFill>
              </a:rPr>
              <a:t>Формы алалии у детей и их основные признаки</a:t>
            </a:r>
            <a:endParaRPr lang="en-US" sz="2000" b="1">
              <a:solidFill>
                <a:srgbClr val="33CC33"/>
              </a:solidFill>
            </a:endParaRPr>
          </a:p>
          <a:p>
            <a:endParaRPr lang="en-US" b="1">
              <a:solidFill>
                <a:srgbClr val="FF0000"/>
              </a:solidFill>
            </a:endParaRPr>
          </a:p>
          <a:p>
            <a:endParaRPr lang="ru-RU" b="1"/>
          </a:p>
          <a:p>
            <a:pPr eaLnBrk="0" hangingPunct="0"/>
            <a:endParaRPr lang="ru-RU">
              <a:latin typeface="Calibri" pitchFamily="34" charset="0"/>
            </a:endParaRPr>
          </a:p>
        </p:txBody>
      </p:sp>
      <p:sp>
        <p:nvSpPr>
          <p:cNvPr id="18495" name="Text Box 33"/>
          <p:cNvSpPr txBox="1">
            <a:spLocks noChangeArrowheads="1"/>
          </p:cNvSpPr>
          <p:nvPr/>
        </p:nvSpPr>
        <p:spPr bwMode="auto">
          <a:xfrm>
            <a:off x="692150" y="5013325"/>
            <a:ext cx="8451850" cy="1739900"/>
          </a:xfrm>
          <a:prstGeom prst="rect">
            <a:avLst/>
          </a:prstGeom>
          <a:noFill/>
          <a:ln w="9525">
            <a:noFill/>
            <a:miter lim="800000"/>
            <a:headEnd/>
            <a:tailEnd/>
          </a:ln>
        </p:spPr>
        <p:txBody>
          <a:bodyPr>
            <a:spAutoFit/>
          </a:bodyPr>
          <a:lstStyle/>
          <a:p>
            <a:r>
              <a:rPr lang="ru-RU" b="1">
                <a:solidFill>
                  <a:srgbClr val="33CC33"/>
                </a:solidFill>
              </a:rPr>
              <a:t>Сенсорная алалия</a:t>
            </a:r>
            <a:r>
              <a:rPr lang="ru-RU"/>
              <a:t> - это </a:t>
            </a:r>
            <a:r>
              <a:rPr lang="ru-RU" i="1"/>
              <a:t>отсутствие понимания речи при наличии возможности говорить. Ребенка с сенсорной алалией видно сразу - он говорит порой много, но непонятно. При этом он также не может хорошо повторить отдельные звуки или слоги за взрослым. Или же меняет местами звуки. Например, вместо "мо", ребенок может сказать "ом".  Однако ребенок при этом имеет достаточно хороший слух. </a:t>
            </a:r>
          </a:p>
        </p:txBody>
      </p:sp>
      <p:graphicFrame>
        <p:nvGraphicFramePr>
          <p:cNvPr id="18486" name="Organization Chart 54"/>
          <p:cNvGraphicFramePr>
            <a:graphicFrameLocks/>
          </p:cNvGraphicFramePr>
          <p:nvPr/>
        </p:nvGraphicFramePr>
        <p:xfrm>
          <a:off x="1908175" y="692150"/>
          <a:ext cx="5472113" cy="2736850"/>
        </p:xfrm>
        <a:graphic>
          <a:graphicData uri="http://schemas.openxmlformats.org/drawingml/2006/compatibility">
            <com:legacyDrawing xmlns:com="http://schemas.openxmlformats.org/drawingml/2006/compatibility" spid="_x0000_s18486"/>
          </a:graphicData>
        </a:graphic>
      </p:graphicFrame>
      <p:sp>
        <p:nvSpPr>
          <p:cNvPr id="18496" name="Rectangle 66"/>
          <p:cNvSpPr>
            <a:spLocks noChangeArrowheads="1"/>
          </p:cNvSpPr>
          <p:nvPr/>
        </p:nvSpPr>
        <p:spPr bwMode="auto">
          <a:xfrm>
            <a:off x="0" y="3535363"/>
            <a:ext cx="8172450" cy="1465262"/>
          </a:xfrm>
          <a:prstGeom prst="rect">
            <a:avLst/>
          </a:prstGeom>
          <a:noFill/>
          <a:ln w="9525">
            <a:noFill/>
            <a:miter lim="800000"/>
            <a:headEnd/>
            <a:tailEnd/>
          </a:ln>
        </p:spPr>
        <p:txBody>
          <a:bodyPr anchor="ctr">
            <a:spAutoFit/>
          </a:bodyPr>
          <a:lstStyle/>
          <a:p>
            <a:r>
              <a:rPr lang="ru-RU" b="1">
                <a:solidFill>
                  <a:srgbClr val="33CC33"/>
                </a:solidFill>
              </a:rPr>
              <a:t>Моторная алалия</a:t>
            </a:r>
            <a:r>
              <a:rPr lang="ru-RU"/>
              <a:t> — это </a:t>
            </a:r>
            <a:r>
              <a:rPr lang="ru-RU" i="1"/>
              <a:t>системное недоразвитие экспрессивной речи центрального органического характера, обусловленное несформированностью языковых операций процесса порождения речевых высказываний при относительной сохранности смысловых и сенсомоторных операций.</a:t>
            </a:r>
            <a:r>
              <a:rPr lang="ru-RU"/>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395288" y="3068638"/>
            <a:ext cx="4608512" cy="2838450"/>
          </a:xfrm>
          <a:prstGeom prst="rect">
            <a:avLst/>
          </a:prstGeom>
          <a:noFill/>
          <a:ln w="9525">
            <a:noFill/>
            <a:miter lim="800000"/>
            <a:headEnd/>
            <a:tailEnd/>
          </a:ln>
        </p:spPr>
        <p:txBody>
          <a:bodyPr>
            <a:spAutoFit/>
          </a:bodyPr>
          <a:lstStyle/>
          <a:p>
            <a:pPr marL="342900" indent="-342900"/>
            <a:r>
              <a:rPr lang="ru-RU"/>
              <a:t>В отличие от моторной, сенсорная алалия проявляется затруднением </a:t>
            </a:r>
          </a:p>
          <a:p>
            <a:pPr marL="342900" indent="-342900"/>
            <a:r>
              <a:rPr lang="ru-RU"/>
              <a:t>понимания речи. </a:t>
            </a:r>
          </a:p>
          <a:p>
            <a:pPr marL="342900" indent="-342900"/>
            <a:r>
              <a:rPr lang="ru-RU"/>
              <a:t>В этом случае у ребенка ослаблено формирование связи между произносимыми </a:t>
            </a:r>
          </a:p>
          <a:p>
            <a:pPr marL="342900" indent="-342900"/>
            <a:r>
              <a:rPr lang="ru-RU"/>
              <a:t>словами и их смыслом. Способность к формированию речи </a:t>
            </a:r>
          </a:p>
          <a:p>
            <a:pPr marL="342900" indent="-342900"/>
            <a:r>
              <a:rPr lang="ru-RU"/>
              <a:t>при сенсорной алалии у детей сохраняется. </a:t>
            </a:r>
          </a:p>
        </p:txBody>
      </p:sp>
      <p:sp>
        <p:nvSpPr>
          <p:cNvPr id="21506" name="Rectangle 5"/>
          <p:cNvSpPr>
            <a:spLocks noChangeArrowheads="1"/>
          </p:cNvSpPr>
          <p:nvPr/>
        </p:nvSpPr>
        <p:spPr bwMode="auto">
          <a:xfrm>
            <a:off x="250825" y="836613"/>
            <a:ext cx="5545138" cy="1465262"/>
          </a:xfrm>
          <a:prstGeom prst="rect">
            <a:avLst/>
          </a:prstGeom>
          <a:noFill/>
          <a:ln w="9525">
            <a:noFill/>
            <a:miter lim="800000"/>
            <a:headEnd/>
            <a:tailEnd/>
          </a:ln>
        </p:spPr>
        <p:txBody>
          <a:bodyPr>
            <a:spAutoFit/>
          </a:bodyPr>
          <a:lstStyle/>
          <a:p>
            <a:r>
              <a:rPr lang="ru-RU"/>
              <a:t>При моторной алалии ребенок полностью или практически полностью понимает </a:t>
            </a:r>
          </a:p>
          <a:p>
            <a:r>
              <a:rPr lang="ru-RU"/>
              <a:t>обращенную к нему речь, но сам в той или иной степени неспособен </a:t>
            </a:r>
          </a:p>
          <a:p>
            <a:r>
              <a:rPr lang="ru-RU"/>
              <a:t>выражать свои мысли и эмоции. </a:t>
            </a:r>
          </a:p>
        </p:txBody>
      </p:sp>
      <p:sp>
        <p:nvSpPr>
          <p:cNvPr id="21507" name="AutoShape 7" descr="&amp;Kcy;&amp;acy;&amp;rcy;&amp;tcy;&amp;icy;&amp;ncy;&amp;kcy;&amp;icy; &amp;pcy;&amp;ocy; &amp;zcy;&amp;acy;&amp;pcy;&amp;rcy;&amp;ocy;&amp;scy;&amp;ucy; &amp;kcy;&amp;acy;&amp;rcy;&amp;tcy;&amp;icy;&amp;ncy;&amp;kcy;&amp;icy; &amp;acy;&amp;lcy;&amp;acy;&amp;lcy;&amp;icy;&amp;yacy;"/>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1508" name="AutoShape 9" descr="&amp;Kcy;&amp;acy;&amp;rcy;&amp;tcy;&amp;icy;&amp;ncy;&amp;kcy;&amp;icy; &amp;pcy;&amp;ocy; &amp;zcy;&amp;acy;&amp;pcy;&amp;rcy;&amp;ocy;&amp;scy;&amp;ucy; &amp;kcy;&amp;acy;&amp;rcy;&amp;tcy;&amp;icy;&amp;ncy;&amp;kcy;&amp;icy; &amp;acy;&amp;lcy;&amp;acy;&amp;lcy;&amp;icy;&amp;yacy;"/>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1509" name="AutoShape 11" descr="&amp;Kcy;&amp;acy;&amp;rcy;&amp;tcy;&amp;icy;&amp;ncy;&amp;kcy;&amp;icy; &amp;pcy;&amp;ocy; &amp;zcy;&amp;acy;&amp;pcy;&amp;rcy;&amp;ocy;&amp;scy;&amp;ucy; &amp;kcy;&amp;acy;&amp;rcy;&amp;tcy;&amp;icy;&amp;ncy;&amp;kcy;&amp;icy; &amp;acy;&amp;lcy;&amp;acy;&amp;lcy;&amp;icy;&amp;yacy;"/>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21510" name="AutoShape 13" descr="&amp;Kcy;&amp;acy;&amp;rcy;&amp;tcy;&amp;icy;&amp;ncy;&amp;kcy;&amp;icy; &amp;pcy;&amp;ocy; &amp;zcy;&amp;acy;&amp;pcy;&amp;rcy;&amp;ocy;&amp;scy;&amp;ucy; &amp;kcy;&amp;acy;&amp;rcy;&amp;tcy;&amp;icy;&amp;ncy;&amp;kcy;&amp;icy; &amp;acy;&amp;lcy;&amp;acy;&amp;lcy;&amp;icy;&amp;yacy;"/>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21511" name="Picture 15" descr="alaliya_u_detey_"/>
          <p:cNvPicPr>
            <a:picLocks noChangeAspect="1" noChangeArrowheads="1"/>
          </p:cNvPicPr>
          <p:nvPr/>
        </p:nvPicPr>
        <p:blipFill>
          <a:blip r:embed="rId2"/>
          <a:srcRect/>
          <a:stretch>
            <a:fillRect/>
          </a:stretch>
        </p:blipFill>
        <p:spPr bwMode="auto">
          <a:xfrm>
            <a:off x="5580063" y="692150"/>
            <a:ext cx="2305050" cy="1873250"/>
          </a:xfrm>
          <a:prstGeom prst="rect">
            <a:avLst/>
          </a:prstGeom>
          <a:noFill/>
          <a:ln w="9525">
            <a:noFill/>
            <a:miter lim="800000"/>
            <a:headEnd/>
            <a:tailEnd/>
          </a:ln>
        </p:spPr>
      </p:pic>
      <p:pic>
        <p:nvPicPr>
          <p:cNvPr id="21512" name="Picture 17" descr="sensor-150x150"/>
          <p:cNvPicPr>
            <a:picLocks noChangeAspect="1" noChangeArrowheads="1"/>
          </p:cNvPicPr>
          <p:nvPr/>
        </p:nvPicPr>
        <p:blipFill>
          <a:blip r:embed="rId3"/>
          <a:srcRect/>
          <a:stretch>
            <a:fillRect/>
          </a:stretch>
        </p:blipFill>
        <p:spPr bwMode="auto">
          <a:xfrm>
            <a:off x="5580063" y="3068638"/>
            <a:ext cx="2376487" cy="25923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ru-RU" sz="2400" b="1" smtClean="0">
                <a:solidFill>
                  <a:srgbClr val="33CC33"/>
                </a:solidFill>
              </a:rPr>
              <a:t>Симптомы моторной алалии</a:t>
            </a:r>
          </a:p>
        </p:txBody>
      </p:sp>
      <p:sp>
        <p:nvSpPr>
          <p:cNvPr id="22530" name="Rectangle 3"/>
          <p:cNvSpPr>
            <a:spLocks noGrp="1" noChangeArrowheads="1"/>
          </p:cNvSpPr>
          <p:nvPr>
            <p:ph type="body" idx="1"/>
          </p:nvPr>
        </p:nvSpPr>
        <p:spPr>
          <a:xfrm>
            <a:off x="395288" y="1052513"/>
            <a:ext cx="8229600" cy="4929187"/>
          </a:xfrm>
        </p:spPr>
        <p:txBody>
          <a:bodyPr/>
          <a:lstStyle/>
          <a:p>
            <a:pPr algn="ctr">
              <a:buFontTx/>
              <a:buNone/>
            </a:pPr>
            <a:r>
              <a:rPr lang="ru-RU" sz="1800" smtClean="0"/>
              <a:t>При моторной алалии имеют место характерные неречевые (неврологические, психологические) и речевые проявления </a:t>
            </a:r>
          </a:p>
          <a:p>
            <a:pPr algn="ctr">
              <a:buFontTx/>
              <a:buNone/>
            </a:pPr>
            <a:endParaRPr lang="ru-RU" sz="1800" smtClean="0"/>
          </a:p>
        </p:txBody>
      </p:sp>
      <p:sp>
        <p:nvSpPr>
          <p:cNvPr id="22531" name="Rectangle 4"/>
          <p:cNvSpPr>
            <a:spLocks noChangeArrowheads="1"/>
          </p:cNvSpPr>
          <p:nvPr/>
        </p:nvSpPr>
        <p:spPr bwMode="auto">
          <a:xfrm>
            <a:off x="971550" y="1773238"/>
            <a:ext cx="4176713" cy="3937000"/>
          </a:xfrm>
          <a:prstGeom prst="rect">
            <a:avLst/>
          </a:prstGeom>
          <a:noFill/>
          <a:ln w="9525">
            <a:noFill/>
            <a:miter lim="800000"/>
            <a:headEnd/>
            <a:tailEnd/>
          </a:ln>
        </p:spPr>
        <p:txBody>
          <a:bodyPr anchor="ctr">
            <a:spAutoFit/>
          </a:bodyPr>
          <a:lstStyle/>
          <a:p>
            <a:r>
              <a:rPr lang="ru-RU"/>
              <a:t>Неврологическая симптоматика при моторной алалии представлена, прежде всего, двигательными расстройствами: неловкостью, недостаточной координированностью движений, слабым развитием моторики пальцев рук. У детей имеются трудности с овладением навыками самообслуживания (застегиванием пуговиц, зашнуровыванием обуви и т. п.), выполнением мелкомоторных операций (складыванием мозаики, пазлов и пр.). </a:t>
            </a:r>
          </a:p>
        </p:txBody>
      </p:sp>
      <p:pic>
        <p:nvPicPr>
          <p:cNvPr id="22532" name="Picture 6" descr="maxresdefault"/>
          <p:cNvPicPr>
            <a:picLocks noChangeAspect="1" noChangeArrowheads="1"/>
          </p:cNvPicPr>
          <p:nvPr/>
        </p:nvPicPr>
        <p:blipFill>
          <a:blip r:embed="rId2"/>
          <a:srcRect/>
          <a:stretch>
            <a:fillRect/>
          </a:stretch>
        </p:blipFill>
        <p:spPr bwMode="auto">
          <a:xfrm>
            <a:off x="5219700" y="1916113"/>
            <a:ext cx="3924300" cy="33131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179388" y="836613"/>
            <a:ext cx="3960812" cy="5568950"/>
          </a:xfrm>
          <a:prstGeom prst="rect">
            <a:avLst/>
          </a:prstGeom>
          <a:noFill/>
          <a:ln w="9525">
            <a:noFill/>
            <a:miter lim="800000"/>
            <a:headEnd/>
            <a:tailEnd/>
          </a:ln>
        </p:spPr>
        <p:txBody>
          <a:bodyPr>
            <a:spAutoFit/>
          </a:bodyPr>
          <a:lstStyle/>
          <a:p>
            <a:r>
              <a:rPr lang="ru-RU" sz="2400"/>
              <a:t>Причиной моторной алалии является поражение центра Брока (лобно-теменные области коры левого полушария головного мозга), в частности, коркового конца речедвигательного анализатора, а также его проводящих путей. При этом часто отмечается снижение функциональной активности данного центра.</a:t>
            </a:r>
            <a:r>
              <a:rPr lang="ru-RU" sz="2000"/>
              <a:t> </a:t>
            </a:r>
          </a:p>
        </p:txBody>
      </p:sp>
      <p:pic>
        <p:nvPicPr>
          <p:cNvPr id="23554" name="Picture 6" descr="articles_227_4fd093613c9fbb23fcb375058fde68fe53acaedce50bc"/>
          <p:cNvPicPr>
            <a:picLocks noChangeAspect="1" noChangeArrowheads="1"/>
          </p:cNvPicPr>
          <p:nvPr/>
        </p:nvPicPr>
        <p:blipFill>
          <a:blip r:embed="rId2"/>
          <a:srcRect/>
          <a:stretch>
            <a:fillRect/>
          </a:stretch>
        </p:blipFill>
        <p:spPr bwMode="auto">
          <a:xfrm>
            <a:off x="4211638" y="908050"/>
            <a:ext cx="4932362" cy="40322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1121</TotalTime>
  <Words>2392</Words>
  <Application>Microsoft Office PowerPoint</Application>
  <PresentationFormat>Экран (4:3)</PresentationFormat>
  <Paragraphs>210</Paragraphs>
  <Slides>36</Slides>
  <Notes>1</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36</vt:i4>
      </vt:variant>
    </vt:vector>
  </HeadingPairs>
  <TitlesOfParts>
    <vt:vector size="40" baseType="lpstr">
      <vt:lpstr>Arial</vt:lpstr>
      <vt:lpstr>Calibri</vt:lpstr>
      <vt:lpstr>Wingdings</vt:lpstr>
      <vt:lpstr>Оформление по умолчанию</vt:lpstr>
      <vt:lpstr>Министерство Образования Российской Федерации Первый Московский Государственный Медицинский Университет имени М.И. Сеченова Кафедра логопедии Центр Магистерских Программ</vt:lpstr>
      <vt:lpstr>Оглавление</vt:lpstr>
      <vt:lpstr>Слайд 3</vt:lpstr>
      <vt:lpstr>Слайд 4</vt:lpstr>
      <vt:lpstr>Существует несколько аспектов изучения алалии: </vt:lpstr>
      <vt:lpstr>Слайд 6</vt:lpstr>
      <vt:lpstr>Слайд 7</vt:lpstr>
      <vt:lpstr>Симптомы моторной алалии</vt:lpstr>
      <vt:lpstr>Слайд 9</vt:lpstr>
      <vt:lpstr>Слайд 10</vt:lpstr>
      <vt:lpstr> Симптомы сенсорной алалии </vt:lpstr>
      <vt:lpstr>Слайд 12</vt:lpstr>
      <vt:lpstr> </vt:lpstr>
      <vt:lpstr>Слайд 14</vt:lpstr>
      <vt:lpstr> </vt:lpstr>
      <vt:lpstr>Слайд 16</vt:lpstr>
      <vt:lpstr> </vt:lpstr>
      <vt:lpstr>В 1877 г. А. Куссмауль предложил классификацию нарушений речи. Он выделил два вида речевых расстройств:    </vt:lpstr>
      <vt:lpstr>  </vt:lpstr>
      <vt:lpstr>Слайд 20</vt:lpstr>
      <vt:lpstr>Слайд 21</vt:lpstr>
      <vt:lpstr>Слайд 22</vt:lpstr>
      <vt:lpstr>3.Статистические данные</vt:lpstr>
      <vt:lpstr>4.Причины алалии </vt:lpstr>
      <vt:lpstr>Слайд 25</vt:lpstr>
      <vt:lpstr> </vt:lpstr>
      <vt:lpstr>Слайд 27</vt:lpstr>
      <vt:lpstr>5. Диагностика речевой дисфункции. </vt:lpstr>
      <vt:lpstr>6.Коррекция алалии</vt:lpstr>
      <vt:lpstr>Логопедические занятия по коррекции алалии:</vt:lpstr>
      <vt:lpstr>Слайд 31</vt:lpstr>
      <vt:lpstr>Физиологические процедуры </vt:lpstr>
      <vt:lpstr>Слайд 33</vt:lpstr>
      <vt:lpstr>Слайд 34</vt:lpstr>
      <vt:lpstr>Список используемой литературы:</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Алалия</dc:title>
  <dc:creator>Рома</dc:creator>
  <cp:lastModifiedBy>Гость</cp:lastModifiedBy>
  <cp:revision>34</cp:revision>
  <dcterms:created xsi:type="dcterms:W3CDTF">2015-12-14T05:19:51Z</dcterms:created>
  <dcterms:modified xsi:type="dcterms:W3CDTF">2016-02-15T12:20:09Z</dcterms:modified>
</cp:coreProperties>
</file>